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9" r:id="rId1"/>
    <p:sldMasterId id="2147483740" r:id="rId2"/>
  </p:sldMasterIdLst>
  <p:notesMasterIdLst>
    <p:notesMasterId r:id="rId9"/>
  </p:notesMasterIdLst>
  <p:handoutMasterIdLst>
    <p:handoutMasterId r:id="rId10"/>
  </p:handoutMasterIdLst>
  <p:sldIdLst>
    <p:sldId id="748" r:id="rId3"/>
    <p:sldId id="1055" r:id="rId4"/>
    <p:sldId id="1060" r:id="rId5"/>
    <p:sldId id="1036" r:id="rId6"/>
    <p:sldId id="1057" r:id="rId7"/>
    <p:sldId id="1058" r:id="rId8"/>
  </p:sldIdLst>
  <p:sldSz cx="9144000" cy="6858000" type="screen4x3"/>
  <p:notesSz cx="6997700" cy="9283700"/>
  <p:custDataLst>
    <p:tags r:id="rId1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124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247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371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493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5617" algn="l" defTabSz="914247" rtl="0" eaLnBrk="1" latinLnBrk="0" hangingPunct="1">
      <a:defRPr sz="12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2740" algn="l" defTabSz="914247" rtl="0" eaLnBrk="1" latinLnBrk="0" hangingPunct="1">
      <a:defRPr sz="1200" u="sng" kern="1200">
        <a:solidFill>
          <a:schemeClr val="tx1"/>
        </a:solidFill>
        <a:latin typeface="Arial" charset="0"/>
        <a:ea typeface="+mn-ea"/>
        <a:cs typeface="+mn-cs"/>
      </a:defRPr>
    </a:lvl7pPr>
    <a:lvl8pPr marL="3199864" algn="l" defTabSz="914247" rtl="0" eaLnBrk="1" latinLnBrk="0" hangingPunct="1">
      <a:defRPr sz="12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6986" algn="l" defTabSz="914247" rtl="0" eaLnBrk="1" latinLnBrk="0" hangingPunct="1">
      <a:defRPr sz="12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2"/>
    <a:srgbClr val="FFEBEB"/>
    <a:srgbClr val="000099"/>
    <a:srgbClr val="CCCCFF"/>
    <a:srgbClr val="0070C0"/>
    <a:srgbClr val="FFF3F3"/>
    <a:srgbClr val="FFD9D9"/>
    <a:srgbClr val="FFF6D9"/>
    <a:srgbClr val="E1F2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5540" autoAdjust="0"/>
  </p:normalViewPr>
  <p:slideViewPr>
    <p:cSldViewPr snapToObjects="1">
      <p:cViewPr>
        <p:scale>
          <a:sx n="74" d="100"/>
          <a:sy n="74" d="100"/>
        </p:scale>
        <p:origin x="-228" y="-48"/>
      </p:cViewPr>
      <p:guideLst>
        <p:guide orient="horz" pos="288"/>
        <p:guide orient="horz" pos="4292"/>
        <p:guide orient="horz" pos="1015"/>
        <p:guide orient="horz" pos="4061"/>
        <p:guide orient="horz" pos="1361"/>
        <p:guide pos="242"/>
        <p:guide pos="559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786"/>
    </p:cViewPr>
  </p:sorterViewPr>
  <p:notesViewPr>
    <p:cSldViewPr snapToObjects="1">
      <p:cViewPr varScale="1">
        <p:scale>
          <a:sx n="76" d="100"/>
          <a:sy n="76" d="100"/>
        </p:scale>
        <p:origin x="-3342" y="-102"/>
      </p:cViewPr>
      <p:guideLst>
        <p:guide orient="horz" pos="2924"/>
        <p:guide pos="220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75087" y="9088304"/>
            <a:ext cx="375111" cy="15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800" u="none">
                <a:latin typeface="Arial" charset="0"/>
              </a:defRPr>
            </a:lvl1pPr>
          </a:lstStyle>
          <a:p>
            <a:pPr>
              <a:defRPr/>
            </a:pPr>
            <a:fld id="{16D022D1-BDB7-44CF-8E1E-784407BC79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65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0990" y="4412145"/>
            <a:ext cx="5724944" cy="4579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214313"/>
            <a:ext cx="5275263" cy="3956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20872" y="9107693"/>
            <a:ext cx="229326" cy="137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800" u="none">
                <a:latin typeface="Arial" charset="0"/>
              </a:defRPr>
            </a:lvl1pPr>
          </a:lstStyle>
          <a:p>
            <a:pPr>
              <a:defRPr/>
            </a:pPr>
            <a:fld id="{2897997A-1C31-4BAB-A2B9-E199CB52A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8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770" indent="-177770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843" indent="-163486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42809" indent="-228561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599931" indent="-228561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057055" indent="-2285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5617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0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4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6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F253B-6B4A-4178-8A60-C551F6D1185D}" type="slidenum">
              <a:rPr lang="en-US" smtClean="0"/>
              <a:pPr/>
              <a:t>0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214313"/>
            <a:ext cx="5275263" cy="39560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Mtoe</a:t>
            </a:r>
            <a:r>
              <a:rPr lang="fr-CH" baseline="0" dirty="0" smtClean="0"/>
              <a:t> – Million tones of oil equivilant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997A-1C31-4BAB-A2B9-E199CB52A3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997A-1C31-4BAB-A2B9-E199CB52A3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997A-1C31-4BAB-A2B9-E199CB52A3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48132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/>
          <p:nvPr userDrawn="1">
            <p:custDataLst>
              <p:tags r:id="rId3"/>
            </p:custDataLst>
          </p:nvPr>
        </p:nvSpPr>
        <p:spPr bwMode="auto">
          <a:xfrm>
            <a:off x="7810502" y="1408132"/>
            <a:ext cx="1112228" cy="47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985" tIns="46792" rIns="89985" bIns="46792" anchor="ctr"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4" name="Picture 4" descr="Forum_logo_p287"/>
          <p:cNvPicPr>
            <a:picLocks noChangeAspect="1" noChangeArrowheads="1"/>
          </p:cNvPicPr>
          <p:nvPr userDrawn="1"/>
        </p:nvPicPr>
        <p:blipFill>
          <a:blip r:embed="rId7" cstate="print"/>
          <a:srcRect b="39085"/>
          <a:stretch>
            <a:fillRect/>
          </a:stretch>
        </p:blipFill>
        <p:spPr bwMode="auto">
          <a:xfrm>
            <a:off x="2871788" y="1676400"/>
            <a:ext cx="340042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875" y="4041068"/>
            <a:ext cx="704844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9"/>
          <p:cNvCxnSpPr/>
          <p:nvPr userDrawn="1"/>
        </p:nvCxnSpPr>
        <p:spPr>
          <a:xfrm rot="10800000">
            <a:off x="368300" y="5245100"/>
            <a:ext cx="8761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 userDrawn="1"/>
        </p:nvCxnSpPr>
        <p:spPr>
          <a:xfrm rot="10800000">
            <a:off x="366713" y="5270500"/>
            <a:ext cx="70104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5979" y="5409984"/>
            <a:ext cx="8230334" cy="1092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0"/>
            <a:ext cx="57991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260475"/>
            <a:ext cx="8826500" cy="5064125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4F02-374A-40E4-B105-BB2E7152D3BD}" type="slidenum">
              <a:rPr lang="en-AU">
                <a:solidFill>
                  <a:srgbClr val="525152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525152">
                  <a:tint val="75000"/>
                </a:srgbClr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525152">
                    <a:tint val="75000"/>
                  </a:srgbClr>
                </a:solidFill>
              </a:rPr>
              <a:t>Copyright © 2010 Accenture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387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200978"/>
            <a:ext cx="6373813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9B1E9-E49B-4397-AD33-BB7824A5B4FD}" type="slidenum">
              <a:rPr lang="en-US">
                <a:solidFill>
                  <a:srgbClr val="5251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1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5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68300" y="1844675"/>
            <a:ext cx="7008813" cy="131420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lang="en-US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>
              <a:spcBef>
                <a:spcPts val="800"/>
              </a:spcBef>
            </a:pPr>
            <a:r>
              <a:rPr lang="en-US" dirty="0" smtClean="0"/>
              <a:t>Click to edit Master text styles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>
              <a:spcBef>
                <a:spcPts val="600"/>
              </a:spcBef>
              <a:buFont typeface="Arial" pitchFamily="34" charset="0"/>
            </a:pPr>
            <a:r>
              <a:rPr lang="en-US" dirty="0" smtClean="0"/>
              <a:t>Third level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Fourth level</a:t>
            </a:r>
          </a:p>
          <a:p>
            <a:pPr marL="1370013" lvl="4" indent="-234950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68300" y="2276872"/>
            <a:ext cx="7008813" cy="131420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/>
            </a:lvl1pPr>
            <a:lvl2pPr marL="541247" indent="-269829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/>
            </a:lvl2pPr>
            <a:lvl3pPr marL="804728" indent="-26348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200"/>
            </a:lvl3pPr>
            <a:lvl4pPr>
              <a:lnSpc>
                <a:spcPct val="90000"/>
              </a:lnSpc>
              <a:spcBef>
                <a:spcPts val="600"/>
              </a:spcBef>
              <a:defRPr sz="1200"/>
            </a:lvl4pPr>
            <a:lvl5pPr marL="1370013" indent="-234950">
              <a:lnSpc>
                <a:spcPct val="9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8300" y="1881188"/>
            <a:ext cx="7008813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square" lIns="0" tIns="0" rIns="0" bIns="0" rtlCol="0" anchorCtr="0">
            <a:noAutofit/>
          </a:bodyPr>
          <a:lstStyle>
            <a:lvl1pPr marL="0" indent="0">
              <a:buNone/>
              <a:defRPr lang="en-US" sz="1800" b="1" u="none" kern="1200" smtClean="0">
                <a:latin typeface="Arial"/>
                <a:cs typeface="Arial"/>
              </a:defRPr>
            </a:lvl1pPr>
            <a:lvl2pPr marL="187295" indent="0">
              <a:buNone/>
              <a:defRPr lang="en-US" sz="1200" u="none" kern="1200" smtClean="0">
                <a:latin typeface="Arial" charset="0"/>
                <a:ea typeface="+mn-ea"/>
                <a:cs typeface="+mn-cs"/>
              </a:defRPr>
            </a:lvl2pPr>
            <a:lvl3pPr marL="650767" indent="0">
              <a:buNone/>
              <a:defRPr lang="en-US" sz="1200" u="none" kern="1200" smtClean="0">
                <a:latin typeface="Arial" charset="0"/>
                <a:ea typeface="+mn-ea"/>
                <a:cs typeface="+mn-cs"/>
              </a:defRPr>
            </a:lvl3pPr>
            <a:lvl4pPr marL="1101542" indent="0">
              <a:buNone/>
              <a:defRPr lang="en-US" sz="1200" u="none" kern="1200" smtClean="0">
                <a:latin typeface="Arial" charset="0"/>
                <a:ea typeface="+mn-ea"/>
                <a:cs typeface="+mn-cs"/>
              </a:defRPr>
            </a:lvl4pPr>
            <a:lvl5pPr marL="1591995" indent="0">
              <a:buNone/>
              <a:defRPr lang="en-US" sz="1200" u="none" kern="1200"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03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ex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000 Clients\SAS Design\GRAPHICS\WEF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360363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>
            <a:off x="368300" y="170180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299" y="2227264"/>
            <a:ext cx="7008813" cy="430421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Font typeface="Arial" pitchFamily="34" charset="0"/>
              <a:buNone/>
              <a:defRPr sz="2000">
                <a:solidFill>
                  <a:schemeClr val="tx1"/>
                </a:solidFill>
              </a:defRPr>
            </a:lvl2pPr>
            <a:lvl3pPr marL="266700" indent="-266700">
              <a:buFont typeface="Arial" pitchFamily="34" charset="0"/>
              <a:buChar char="•"/>
              <a:defRPr sz="2000"/>
            </a:lvl3pPr>
            <a:lvl4pPr marL="622300" indent="-266700">
              <a:defRPr sz="1800"/>
            </a:lvl4pPr>
            <a:lvl5pPr marL="990600" indent="-2667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8300" y="1798638"/>
            <a:ext cx="7008813" cy="428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/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000 Clients\SAS Design\GRAPHICS\WEF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360363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0800000">
            <a:off x="368300" y="170180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8299" y="1790700"/>
            <a:ext cx="7008813" cy="3937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2pPr>
            <a:lvl3pPr marL="266700" indent="-266700">
              <a:buFont typeface="Arial" pitchFamily="34" charset="0"/>
              <a:buChar char="•"/>
              <a:defRPr sz="2400"/>
            </a:lvl3pPr>
            <a:lvl4pPr marL="622300" indent="-266700">
              <a:defRPr sz="2000"/>
            </a:lvl4pPr>
            <a:lvl5pPr marL="990600" indent="-26670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000 Clients\SAS Design\GRAPHICS\WEF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360363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10800000">
            <a:off x="368300" y="170180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/>
          <p:cNvCxnSpPr/>
          <p:nvPr userDrawn="1"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 flipH="1">
            <a:off x="368300" y="1701800"/>
            <a:ext cx="564197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8300" y="2227263"/>
            <a:ext cx="7008813" cy="427513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0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um_logo_p28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1676400"/>
            <a:ext cx="3400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8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rum_logo_p287"/>
          <p:cNvPicPr>
            <a:picLocks noChangeAspect="1" noChangeArrowheads="1"/>
          </p:cNvPicPr>
          <p:nvPr userDrawn="1"/>
        </p:nvPicPr>
        <p:blipFill>
          <a:blip r:embed="rId2" cstate="print"/>
          <a:srcRect b="39085"/>
          <a:stretch>
            <a:fillRect/>
          </a:stretch>
        </p:blipFill>
        <p:spPr bwMode="auto">
          <a:xfrm>
            <a:off x="2871788" y="1676400"/>
            <a:ext cx="340042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9"/>
          <p:cNvCxnSpPr/>
          <p:nvPr userDrawn="1"/>
        </p:nvCxnSpPr>
        <p:spPr>
          <a:xfrm rot="10800000">
            <a:off x="368300" y="5245100"/>
            <a:ext cx="8761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 rot="10800000">
            <a:off x="366713" y="5270500"/>
            <a:ext cx="70104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8301" y="3711359"/>
            <a:ext cx="822801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979" y="5409984"/>
            <a:ext cx="8230334" cy="10924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1672911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85688" y="6507377"/>
            <a:ext cx="410313" cy="2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61" tIns="47281" rIns="94561" bIns="47281">
            <a:spAutoFit/>
          </a:bodyPr>
          <a:lstStyle/>
          <a:p>
            <a:pPr algn="r" defTabSz="945832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fld id="{FF2D7352-2B3F-43C3-8764-075BE334C7C2}" type="slidenum">
              <a:rPr lang="en-US" sz="900" b="1" u="none" smtClean="0">
                <a:latin typeface="+mn-lt"/>
              </a:rPr>
              <a:pPr algn="r" defTabSz="945832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 u="none" dirty="0">
              <a:latin typeface="+mn-lt"/>
            </a:endParaRPr>
          </a:p>
        </p:txBody>
      </p:sp>
      <p:pic>
        <p:nvPicPr>
          <p:cNvPr id="22" name="Picture 2" descr="H:\000 Clients\SAS Design\GRAPHICS\WEF 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0013" y="360363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8300" y="449263"/>
            <a:ext cx="700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68300" y="170180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8" r:id="rId2"/>
    <p:sldLayoutId id="2147483671" r:id="rId3"/>
    <p:sldLayoutId id="2147483739" r:id="rId4"/>
  </p:sldLayoutIdLst>
  <p:timing>
    <p:tnLst>
      <p:par>
        <p:cTn id="1" dur="indefinite" restart="never" nodeType="tmRoot"/>
      </p:par>
    </p:tnLst>
  </p:timing>
  <p:txStyles>
    <p:titleStyle>
      <a:lvl1pPr algn="l" defTabSz="9444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b="1" kern="1200" noProof="0" dirty="0">
          <a:solidFill>
            <a:schemeClr val="bg2"/>
          </a:solidFill>
          <a:latin typeface="+mj-lt"/>
          <a:ea typeface="+mj-ea"/>
          <a:cs typeface="+mj-cs"/>
        </a:defRPr>
      </a:lvl1pPr>
      <a:lvl2pPr algn="l" defTabSz="944405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2pPr>
      <a:lvl3pPr algn="l" defTabSz="944405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3pPr>
      <a:lvl4pPr algn="l" defTabSz="944405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4pPr>
      <a:lvl5pPr algn="l" defTabSz="944405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5pPr>
      <a:lvl6pPr marL="457124" algn="l" defTabSz="944405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6pPr>
      <a:lvl7pPr marL="914247" algn="l" defTabSz="944405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7pPr>
      <a:lvl8pPr marL="1371371" algn="l" defTabSz="944405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8pPr>
      <a:lvl9pPr marL="1828493" algn="l" defTabSz="944405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9pPr>
    </p:titleStyle>
    <p:bodyStyle>
      <a:lvl1pPr marL="271418" indent="-271418" algn="l" defTabSz="94440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1247" indent="-269829" algn="l" defTabSz="94440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lang="en-US" sz="1600" dirty="0" smtClean="0">
          <a:solidFill>
            <a:schemeClr val="tx1"/>
          </a:solidFill>
          <a:latin typeface="+mn-lt"/>
        </a:defRPr>
      </a:lvl2pPr>
      <a:lvl3pPr marL="804728" indent="-263480" algn="l" defTabSz="94440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1600" dirty="0" smtClean="0">
          <a:solidFill>
            <a:schemeClr val="tx1"/>
          </a:solidFill>
          <a:latin typeface="+mn-lt"/>
        </a:defRPr>
      </a:lvl3pPr>
      <a:lvl4pPr marL="1074558" indent="-269829" algn="l" defTabSz="94440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lang="en-US" sz="1600" dirty="0" smtClean="0">
          <a:solidFill>
            <a:schemeClr val="tx1"/>
          </a:solidFill>
          <a:latin typeface="+mn-lt"/>
        </a:defRPr>
      </a:lvl4pPr>
      <a:lvl5pPr marL="2285617" indent="-236498" algn="l" defTabSz="94440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742740" indent="-236498" algn="l" defTabSz="94440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199864" indent="-236498" algn="l" defTabSz="94440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656986" indent="-236498" algn="l" defTabSz="94440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4114110" indent="-236498" algn="l" defTabSz="94440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3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6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2227263"/>
            <a:ext cx="700881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lnSpc>
                <a:spcPct val="80000"/>
              </a:lnSpc>
              <a:defRPr/>
            </a:pPr>
            <a:fld id="{A5F1D4BE-0D00-4B22-85A5-CDE00B10385F}" type="datetimeFigureOut">
              <a:rPr lang="en-GB" b="1" u="none">
                <a:solidFill>
                  <a:srgbClr val="525152">
                    <a:tint val="75000"/>
                  </a:srgbClr>
                </a:solidFill>
              </a:rPr>
              <a:pPr eaLnBrk="0" hangingPunct="0">
                <a:lnSpc>
                  <a:spcPct val="80000"/>
                </a:lnSpc>
                <a:defRPr/>
              </a:pPr>
              <a:t>05/02/2013</a:t>
            </a:fld>
            <a:endParaRPr lang="en-GB" b="1" u="none" dirty="0">
              <a:solidFill>
                <a:srgbClr val="5251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lnSpc>
                <a:spcPct val="80000"/>
              </a:lnSpc>
              <a:defRPr/>
            </a:pPr>
            <a:endParaRPr lang="en-GB" b="1" u="none" dirty="0">
              <a:solidFill>
                <a:srgbClr val="5251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lnSpc>
                <a:spcPct val="80000"/>
              </a:lnSpc>
              <a:defRPr/>
            </a:pPr>
            <a:fld id="{1C02FA92-52D0-41E9-9AFE-3784A2D48CBA}" type="slidenum">
              <a:rPr lang="en-GB" b="1" u="none">
                <a:solidFill>
                  <a:srgbClr val="525152">
                    <a:tint val="75000"/>
                  </a:srgbClr>
                </a:solidFill>
              </a:rPr>
              <a:pPr eaLnBrk="0" hangingPunct="0">
                <a:lnSpc>
                  <a:spcPct val="80000"/>
                </a:lnSpc>
                <a:defRPr/>
              </a:pPr>
              <a:t>‹#›</a:t>
            </a:fld>
            <a:endParaRPr lang="en-GB" b="1" u="none" dirty="0">
              <a:solidFill>
                <a:srgbClr val="525152">
                  <a:tint val="75000"/>
                </a:srgbClr>
              </a:solidFill>
            </a:endParaRPr>
          </a:p>
        </p:txBody>
      </p:sp>
      <p:pic>
        <p:nvPicPr>
          <p:cNvPr id="1030" name="Picture 2" descr="H:\000 Clients\SAS Design\GRAPHICS\WEF 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0013" y="360363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0800000">
            <a:off x="368300" y="16764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68300" y="170180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itle Placeholder 11"/>
          <p:cNvSpPr>
            <a:spLocks noGrp="1"/>
          </p:cNvSpPr>
          <p:nvPr>
            <p:ph type="title"/>
          </p:nvPr>
        </p:nvSpPr>
        <p:spPr bwMode="auto">
          <a:xfrm>
            <a:off x="366713" y="647700"/>
            <a:ext cx="701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1445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notesSlide" Target="../notesSlides/notesSlide2.xml"/><Relationship Id="rId47" Type="http://schemas.openxmlformats.org/officeDocument/2006/relationships/oleObject" Target="../embeddings/oleObject6.bin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image" Target="../media/image4.emf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oleObject" Target="../embeddings/oleObject5.bin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image" Target="../media/image1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oleObject" Target="../embeddings/oleObject4.bin"/><Relationship Id="rId48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1" Type="http://schemas.openxmlformats.org/officeDocument/2006/relationships/vmlDrawing" Target="../drawings/vmlDrawing5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image" Target="../media/image1.emf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oleObject" Target="../embeddings/oleObject7.bin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notesSlide" Target="../notesSlides/notesSlide4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4.xml"/><Relationship Id="rId26" Type="http://schemas.openxmlformats.org/officeDocument/2006/relationships/image" Target="../media/image14.jpeg"/><Relationship Id="rId3" Type="http://schemas.openxmlformats.org/officeDocument/2006/relationships/tags" Target="../tags/tag112.xml"/><Relationship Id="rId21" Type="http://schemas.openxmlformats.org/officeDocument/2006/relationships/image" Target="../media/image9.jpe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3.jpe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8.jpeg"/><Relationship Id="rId29" Type="http://schemas.openxmlformats.org/officeDocument/2006/relationships/image" Target="../media/image17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12.jpe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119.xml"/><Relationship Id="rId19" Type="http://schemas.openxmlformats.org/officeDocument/2006/relationships/image" Target="../media/image7.jpe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10.jpe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18359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8116" y="6345064"/>
            <a:ext cx="1803889" cy="4683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9985" tIns="46792" rIns="89985" bIns="46792" anchor="ctr"/>
          <a:lstStyle/>
          <a:p>
            <a:pPr eaLnBrk="0" hangingPunct="0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lIns="0" tIns="0" rIns="0" bIns="0">
            <a:normAutofit/>
          </a:bodyPr>
          <a:lstStyle/>
          <a:p>
            <a:r>
              <a:rPr lang="en-GB" b="1" dirty="0"/>
              <a:t>Sustainable Mobility </a:t>
            </a:r>
            <a:r>
              <a:rPr lang="en-GB" b="1" dirty="0" smtClean="0"/>
              <a:t>and Integrated </a:t>
            </a:r>
            <a:r>
              <a:rPr lang="en-GB" b="1" dirty="0"/>
              <a:t>Planning in Urban </a:t>
            </a:r>
            <a:r>
              <a:rPr lang="en-GB" b="1" dirty="0" smtClean="0"/>
              <a:t>Areas</a:t>
            </a:r>
          </a:p>
          <a:p>
            <a:r>
              <a:rPr lang="en-US" dirty="0" smtClean="0"/>
              <a:t>February, 2013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Global Perspective on Greening the Transport </a:t>
            </a:r>
            <a:r>
              <a:rPr lang="en-GB" dirty="0" smtClean="0"/>
              <a:t>Sector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2402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00" name="think-cell Slide" r:id="rId43" imgW="270" imgH="270" progId="TCLayout.ActiveDocument.1">
                  <p:embed/>
                </p:oleObj>
              </mc:Choice>
              <mc:Fallback>
                <p:oleObj name="think-cell Slide" r:id="rId4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kumimoji="0" lang="en-US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/>
              <a:t>in the most optimistic </a:t>
            </a:r>
            <a:r>
              <a:rPr lang="en-US" dirty="0" smtClean="0"/>
              <a:t>scenarios, transportation is expected to be highly dependent </a:t>
            </a:r>
            <a:r>
              <a:rPr lang="en-US" dirty="0"/>
              <a:t>on </a:t>
            </a:r>
            <a:r>
              <a:rPr lang="en-US" dirty="0" smtClean="0"/>
              <a:t>oil in the next two decades</a:t>
            </a:r>
            <a:endParaRPr lang="en-US" dirty="0"/>
          </a:p>
        </p:txBody>
      </p:sp>
      <p:graphicFrame>
        <p:nvGraphicFramePr>
          <p:cNvPr id="36" name="Object 7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91568873"/>
              </p:ext>
            </p:extLst>
          </p:nvPr>
        </p:nvGraphicFramePr>
        <p:xfrm>
          <a:off x="606425" y="3101975"/>
          <a:ext cx="3057650" cy="305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01" name="Chart" r:id="rId45" imgW="3057650" imgH="3057409" progId="MSGraph.Chart.8">
                  <p:embed followColorScheme="full"/>
                </p:oleObj>
              </mc:Choice>
              <mc:Fallback>
                <p:oleObj name="Chart" r:id="rId45" imgW="3057650" imgH="305740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101975"/>
                        <a:ext cx="3057650" cy="305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3763" y="3105150"/>
            <a:ext cx="685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81FB9197-804C-48C1-9E51-842B2EF5ED49}" type="datetime'L''''''P''''''''''''''G''''''''''/''C''''''''N''''G'''''''''">
              <a:rPr lang="en-US" u="none">
                <a:cs typeface="Arial"/>
              </a:rPr>
              <a:pPr/>
              <a:t>LPG/CNG</a:t>
            </a:fld>
            <a:endParaRPr lang="en-US" sz="1200" b="0" u="none" dirty="0">
              <a:cs typeface="Arial"/>
            </a:endParaRPr>
          </a:p>
        </p:txBody>
      </p:sp>
      <p:sp>
        <p:nvSpPr>
          <p:cNvPr id="38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95475" y="2987675"/>
            <a:ext cx="650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44563" eaLnBrk="0" hangingPunct="0"/>
            <a:fld id="{EE958074-42E8-48A1-A70C-3CC6187BED90}" type="datetime'''E''''lec''tr''''''''''i''''''c''i''''''''''''''''''''''t''y'">
              <a:rPr lang="en-US" u="none">
                <a:cs typeface="Arial"/>
              </a:rPr>
              <a:pPr/>
              <a:t>Electricity</a:t>
            </a:fld>
            <a:endParaRPr lang="en-US" sz="1200" b="0" u="none" dirty="0">
              <a:cs typeface="Arial"/>
            </a:endParaRPr>
          </a:p>
        </p:txBody>
      </p:sp>
      <p:sp>
        <p:nvSpPr>
          <p:cNvPr id="39" name="Rectangle 14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5963" y="3452813"/>
            <a:ext cx="219075" cy="182563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42988" eaLnBrk="0" hangingPunct="0"/>
            <a:fld id="{A8E44277-C54A-4ECA-B521-431AB181572B}" type="datetime'''''''''''''''''''''1''''''''''%'''''">
              <a:rPr lang="en-US" u="none">
                <a:solidFill>
                  <a:schemeClr val="bg1"/>
                </a:solidFill>
                <a:cs typeface="Arial"/>
              </a:rPr>
              <a:pPr/>
              <a:t>1%</a:t>
            </a:fld>
            <a:endParaRPr lang="en-US" sz="1200" b="0" u="non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0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4925" y="2922588"/>
            <a:ext cx="539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B2CC6CA1-937E-4E95-86EF-A022EF58F75E}" type="datetime'''''B''i''''''''''''o''''''fu''e''l''''''''s'">
              <a:rPr lang="en-US" u="none">
                <a:cs typeface="Arial"/>
              </a:rPr>
              <a:pPr/>
              <a:t>Biofuels</a:t>
            </a:fld>
            <a:endParaRPr lang="en-US" sz="1200" b="0" u="none" dirty="0">
              <a:cs typeface="Arial"/>
            </a:endParaRPr>
          </a:p>
        </p:txBody>
      </p:sp>
      <p:sp>
        <p:nvSpPr>
          <p:cNvPr id="41" name="Rectangle 17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63688" y="3327400"/>
            <a:ext cx="219075" cy="182563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42988" eaLnBrk="0" hangingPunct="0"/>
            <a:fld id="{9E74CDA8-05C7-44D2-8F99-3E85A1396C43}" type="datetime'''1''''''''''''''''%'''''''''''''''''''''">
              <a:rPr lang="en-US" u="none">
                <a:cs typeface="Arial"/>
              </a:rPr>
              <a:pPr/>
              <a:t>1%</a:t>
            </a:fld>
            <a:endParaRPr lang="en-US" sz="1200" b="0" u="none" dirty="0">
              <a:cs typeface="Arial"/>
            </a:endParaRPr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9288" y="3287713"/>
            <a:ext cx="5889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B81737D2-4E37-4962-969C-F784DC19E3C0}" type="datetime'''R''e''''''si''''''''dua''''l'''''''''''''''''''''''''''">
              <a:rPr lang="en-US" u="none">
                <a:cs typeface="Arial"/>
              </a:rPr>
              <a:pPr/>
              <a:t>Residual</a:t>
            </a:fld>
            <a:endParaRPr lang="en-US" sz="1200" b="0" u="none" dirty="0">
              <a:cs typeface="Arial"/>
            </a:endParaRPr>
          </a:p>
        </p:txBody>
      </p:sp>
      <p:sp>
        <p:nvSpPr>
          <p:cNvPr id="4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8000" y="4025900"/>
            <a:ext cx="203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E5CCB42C-CDBA-4126-967E-4C7BB7E6376A}" type="datetime'''''''''''''''''J''''''''''''e''''''''''''''''''''''''''''''t'">
              <a:rPr lang="en-US" u="none">
                <a:cs typeface="Arial"/>
              </a:rPr>
              <a:pPr/>
              <a:t>Jet</a:t>
            </a:fld>
            <a:endParaRPr lang="en-US" sz="1200" b="0" u="none" dirty="0">
              <a:cs typeface="Arial"/>
            </a:endParaRPr>
          </a:p>
        </p:txBody>
      </p:sp>
      <p:sp>
        <p:nvSpPr>
          <p:cNvPr id="44" name="Rectangle 43"/>
          <p:cNvSpPr/>
          <p:nvPr>
            <p:custDataLst>
              <p:tags r:id="rId13"/>
            </p:custDataLst>
          </p:nvPr>
        </p:nvSpPr>
        <p:spPr bwMode="auto">
          <a:xfrm>
            <a:off x="800100" y="4140200"/>
            <a:ext cx="3032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fld id="{A2A84F1D-3C90-460A-9759-8F4AE2DC1B29}" type="datetime'''''''''''''''''''''''''''''''1''3''''''''''''%'''''''''''">
              <a:rPr lang="en-US" u="none">
                <a:solidFill>
                  <a:schemeClr val="bg1"/>
                </a:solidFill>
                <a:cs typeface="Arial"/>
              </a:rPr>
              <a:pPr/>
              <a:t>13%</a:t>
            </a:fld>
            <a:endParaRPr kumimoji="0" lang="en-US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4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5350" y="5826125"/>
            <a:ext cx="420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FE944D63-866D-423A-92DB-FCC6A868772F}" type="datetime'''''''''''''D''''ies''''''''''''''''''''''''e''''''''l'''''''">
              <a:rPr lang="en-US" u="none">
                <a:cs typeface="Arial"/>
              </a:rPr>
              <a:pPr/>
              <a:t>Diesel</a:t>
            </a:fld>
            <a:endParaRPr lang="en-US" sz="1200" b="0" u="none" dirty="0">
              <a:cs typeface="Arial"/>
            </a:endParaRP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265238" y="5557838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eaLnBrk="0" hangingPunct="0"/>
            <a:fld id="{77B176F9-0B7F-4B0B-AB6E-2B0FDDCF04CC}" type="datetime'''''''''''''''''''''''''''''2''8''''''''''''''%'''''''''''">
              <a:rPr lang="en-US" u="none">
                <a:solidFill>
                  <a:schemeClr val="bg1"/>
                </a:solidFill>
                <a:cs typeface="Arial"/>
              </a:rPr>
              <a:pPr/>
              <a:t>28%</a:t>
            </a:fld>
            <a:endParaRPr lang="en-US" sz="1200" b="0" u="non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7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59138" y="3514725"/>
            <a:ext cx="598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B138EB3E-A409-4DEE-A847-75A8E3C62742}" type="datetime'''''''G''''''as''''''o''l''''i''''''''n''e'">
              <a:rPr lang="en-US" u="none">
                <a:cs typeface="Arial"/>
              </a:rPr>
              <a:pPr/>
              <a:t>Gasoline</a:t>
            </a:fld>
            <a:endParaRPr lang="en-US" sz="1200" b="0" u="none" dirty="0">
              <a:cs typeface="Arial"/>
            </a:endParaRPr>
          </a:p>
        </p:txBody>
      </p:sp>
      <p:sp>
        <p:nvSpPr>
          <p:cNvPr id="48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211513" y="4364038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eaLnBrk="0" hangingPunct="0"/>
            <a:fld id="{2E4688E7-D7AB-4078-93FD-991C25587EA8}" type="datetime'''4''''''6''''''''''''''''''''''''''''''''''''''''''''''''%'">
              <a:rPr lang="en-US" u="none">
                <a:solidFill>
                  <a:schemeClr val="bg1"/>
                </a:solidFill>
                <a:cs typeface="Arial"/>
              </a:rPr>
              <a:pPr/>
              <a:t>46%</a:t>
            </a:fld>
            <a:endParaRPr lang="en-US" sz="1200" b="0" u="non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9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1540" y="6489340"/>
            <a:ext cx="79375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defTabSz="962025" eaLnBrk="0" hangingPunct="0">
              <a:lnSpc>
                <a:spcPct val="90000"/>
              </a:lnSpc>
              <a:spcBef>
                <a:spcPct val="10000"/>
              </a:spcBef>
              <a:tabLst>
                <a:tab pos="471488" algn="l"/>
                <a:tab pos="663575" algn="l"/>
              </a:tabLst>
            </a:pPr>
            <a:r>
              <a:rPr lang="en-US" sz="800" b="0" u="none" dirty="0">
                <a:solidFill>
                  <a:srgbClr val="000000"/>
                </a:solidFill>
              </a:rPr>
              <a:t>Source:	IEA / SMP, IMO, IATA, Carbon Neutral Skies team analysis, Repowering Transport team analysis</a:t>
            </a:r>
          </a:p>
        </p:txBody>
      </p:sp>
      <p:sp>
        <p:nvSpPr>
          <p:cNvPr id="50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07950" y="2081213"/>
            <a:ext cx="3946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n-US" sz="1400" u="none" dirty="0">
                <a:solidFill>
                  <a:schemeClr val="tx1"/>
                </a:solidFill>
              </a:rPr>
              <a:t>2010 Transport </a:t>
            </a:r>
            <a:r>
              <a:rPr lang="en-US" sz="1400" u="none" dirty="0" smtClean="0">
                <a:solidFill>
                  <a:schemeClr val="tx1"/>
                </a:solidFill>
              </a:rPr>
              <a:t>Energy Consumption</a:t>
            </a:r>
            <a:endParaRPr lang="en-CA" sz="1200" b="0" u="none" dirty="0">
              <a:solidFill>
                <a:schemeClr val="tx1"/>
              </a:solidFill>
            </a:endParaRPr>
          </a:p>
        </p:txBody>
      </p:sp>
      <p:graphicFrame>
        <p:nvGraphicFramePr>
          <p:cNvPr id="51" name="Object 7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805315133"/>
              </p:ext>
            </p:extLst>
          </p:nvPr>
        </p:nvGraphicFramePr>
        <p:xfrm>
          <a:off x="5070475" y="3101975"/>
          <a:ext cx="3057650" cy="305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02" name="Chart" r:id="rId47" imgW="3057650" imgH="3057409" progId="MSGraph.Chart.8">
                  <p:embed followColorScheme="full"/>
                </p:oleObj>
              </mc:Choice>
              <mc:Fallback>
                <p:oleObj name="Chart" r:id="rId47" imgW="3057650" imgH="305740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3101975"/>
                        <a:ext cx="3057650" cy="305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35475" y="4310063"/>
            <a:ext cx="685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9FA515DA-4531-492D-A21A-83BA788EFE39}" type="datetime'''''''''''''''''''L''''''''P''''''G''''/''''''''''''''C''NG'''">
              <a:rPr lang="en-US" u="none">
                <a:cs typeface="Arial"/>
              </a:rPr>
              <a:pPr/>
              <a:t>LPG/CNG</a:t>
            </a:fld>
            <a:endParaRPr lang="en-US" sz="1200" b="0" u="none" dirty="0">
              <a:cs typeface="Arial"/>
            </a:endParaRPr>
          </a:p>
        </p:txBody>
      </p:sp>
      <p:sp>
        <p:nvSpPr>
          <p:cNvPr id="53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67400" y="2989263"/>
            <a:ext cx="650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AFBEFD49-3898-4363-88F8-9586482DF373}" type="datetime'''''El''''''''''e''''''''''ct''''r''''i''ci''ty'''''''''''''">
              <a:rPr lang="en-US" u="none">
                <a:cs typeface="Arial"/>
              </a:rPr>
              <a:pPr/>
              <a:t>Electricity</a:t>
            </a:fld>
            <a:endParaRPr lang="en-US" sz="1200" b="0" u="none" dirty="0">
              <a:cs typeface="Arial"/>
            </a:endParaRPr>
          </a:p>
        </p:txBody>
      </p:sp>
      <p:sp>
        <p:nvSpPr>
          <p:cNvPr id="54" name="Rectangle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35550" y="3392488"/>
            <a:ext cx="539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C0B3752E-D24F-4DD0-B158-A3D1025B1345}" type="datetime'''''''B''''''i''o''''f''''''u''e''''l''''s'''''''">
              <a:rPr lang="en-US" u="none">
                <a:cs typeface="Arial"/>
              </a:rPr>
              <a:pPr/>
              <a:t>Biofuels</a:t>
            </a:fld>
            <a:endParaRPr lang="en-US" sz="1200" b="0" u="none" dirty="0">
              <a:cs typeface="Arial"/>
            </a:endParaRPr>
          </a:p>
        </p:txBody>
      </p:sp>
      <p:sp>
        <p:nvSpPr>
          <p:cNvPr id="55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80313" y="3370263"/>
            <a:ext cx="598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08CD820B-4A1C-43BE-BAD5-1F21A076F698}" type="datetime'''Ga''''''so''''''''l''''''i''n''''''''''''''e'">
              <a:rPr lang="en-US" u="none">
                <a:cs typeface="Arial"/>
              </a:rPr>
              <a:pPr/>
              <a:t>Gasoline</a:t>
            </a:fld>
            <a:endParaRPr lang="en-US" sz="1200" b="0" u="none" dirty="0">
              <a:cs typeface="Arial"/>
            </a:endParaRPr>
          </a:p>
        </p:txBody>
      </p:sp>
      <p:sp>
        <p:nvSpPr>
          <p:cNvPr id="56" name="Rectangle 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32313" y="4756150"/>
            <a:ext cx="5889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44563" eaLnBrk="0" hangingPunct="0"/>
            <a:fld id="{435B81ED-1172-4375-9D47-87A39F64C6B5}" type="datetime'''''R''esi''''''''''''''''''d''''''u''''a''l'''''">
              <a:rPr lang="en-US" u="none">
                <a:cs typeface="Arial"/>
              </a:rPr>
              <a:pPr/>
              <a:t>Residual</a:t>
            </a:fld>
            <a:endParaRPr lang="en-US" sz="1200" b="0" u="none" dirty="0">
              <a:cs typeface="Arial"/>
            </a:endParaRPr>
          </a:p>
        </p:txBody>
      </p:sp>
      <p:sp>
        <p:nvSpPr>
          <p:cNvPr id="57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5392738"/>
            <a:ext cx="203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CCF18537-5CAD-4D56-9876-33A6D9DA58D8}" type="datetime'''''''''''''''''''''''J''''''''''''e''''''''''''''t'">
              <a:rPr lang="en-US" u="none">
                <a:cs typeface="Arial"/>
              </a:rPr>
              <a:pPr/>
              <a:t>Jet</a:t>
            </a:fld>
            <a:endParaRPr lang="en-US" sz="1200" b="0" u="none" dirty="0">
              <a:cs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27"/>
            </p:custDataLst>
          </p:nvPr>
        </p:nvSpPr>
        <p:spPr bwMode="auto">
          <a:xfrm>
            <a:off x="5414963" y="5237163"/>
            <a:ext cx="2190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6B2E4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fld id="{9BBFF616-4091-4BD2-8ECB-10AA5C9A7F97}" type="datetime'''''''''''''8''''''''''''''''''''''''''%'''''''''''''''''">
              <a:rPr lang="en-US" u="none">
                <a:solidFill>
                  <a:schemeClr val="bg1"/>
                </a:solidFill>
                <a:cs typeface="Arial"/>
              </a:rPr>
              <a:pPr/>
              <a:t>8%</a:t>
            </a:fld>
            <a:endParaRPr kumimoji="0" lang="en-US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34125" y="6070600"/>
            <a:ext cx="420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1B422D77-B195-4A84-A232-77312526F8D1}" type="datetime'''''D''''''''''ies''''''''''''e''''l'''''''''''''''''''''">
              <a:rPr lang="en-US" u="none">
                <a:cs typeface="Arial"/>
              </a:rPr>
              <a:pPr/>
              <a:t>Diesel</a:t>
            </a:fld>
            <a:endParaRPr lang="en-US" sz="1200" b="0" u="none" dirty="0">
              <a:cs typeface="Arial"/>
            </a:endParaRPr>
          </a:p>
        </p:txBody>
      </p:sp>
      <p:sp>
        <p:nvSpPr>
          <p:cNvPr id="60" name="Rectangle 1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400800" y="5838825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C9BD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eaLnBrk="0" hangingPunct="0"/>
            <a:fld id="{F18E5C7E-7797-4642-89B9-C203F67D3116}" type="datetime'''''''''2''''''3''''''''''%'''''''''''''''''''''''''''">
              <a:rPr lang="en-US" u="none">
                <a:solidFill>
                  <a:schemeClr val="bg1"/>
                </a:solidFill>
                <a:cs typeface="Arial"/>
              </a:rPr>
              <a:pPr/>
              <a:t>23%</a:t>
            </a:fld>
            <a:endParaRPr lang="en-US" sz="1200" b="0" u="non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1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605713" y="4116388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66B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eaLnBrk="0" hangingPunct="0"/>
            <a:fld id="{4A500D56-DDB8-4C45-A03F-A420FF7A8246}" type="datetime'''''''3''''''''''''''''''''''9%'''''''''''">
              <a:rPr lang="en-US" u="none">
                <a:solidFill>
                  <a:schemeClr val="bg1"/>
                </a:solidFill>
                <a:cs typeface="Arial"/>
              </a:rPr>
              <a:pPr/>
              <a:t>39%</a:t>
            </a:fld>
            <a:endParaRPr lang="en-US" sz="1200" b="0" u="non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2" name="Rectangle 61"/>
          <p:cNvSpPr/>
          <p:nvPr>
            <p:custDataLst>
              <p:tags r:id="rId31"/>
            </p:custDataLst>
          </p:nvPr>
        </p:nvSpPr>
        <p:spPr bwMode="gray">
          <a:xfrm>
            <a:off x="6342063" y="3232150"/>
            <a:ext cx="2190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fld id="{0695B137-1A7F-415B-88FB-0605A5B18774}" type="datetime'3''''''''''''''''''''''''''''''''''''''''''''''''%'''''''''''">
              <a:rPr lang="en-US" u="none">
                <a:solidFill>
                  <a:schemeClr val="bg1"/>
                </a:solidFill>
                <a:cs typeface="Arial"/>
              </a:rPr>
              <a:pPr/>
              <a:t>3%</a:t>
            </a:fld>
            <a:endParaRPr kumimoji="0" lang="en-US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619625" y="2081213"/>
            <a:ext cx="3946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n-US" sz="1400" u="none" dirty="0" smtClean="0">
                <a:solidFill>
                  <a:schemeClr val="tx1"/>
                </a:solidFill>
              </a:rPr>
              <a:t>2030 </a:t>
            </a:r>
            <a:r>
              <a:rPr lang="en-US" sz="1400" u="none" dirty="0">
                <a:solidFill>
                  <a:schemeClr val="tx1"/>
                </a:solidFill>
              </a:rPr>
              <a:t>Transport </a:t>
            </a:r>
            <a:r>
              <a:rPr lang="en-US" sz="1400" u="none" dirty="0" smtClean="0">
                <a:solidFill>
                  <a:schemeClr val="tx1"/>
                </a:solidFill>
              </a:rPr>
              <a:t>Energy Consumption</a:t>
            </a:r>
            <a:br>
              <a:rPr lang="en-US" sz="1400" u="none" dirty="0" smtClean="0">
                <a:solidFill>
                  <a:schemeClr val="tx1"/>
                </a:solidFill>
              </a:rPr>
            </a:br>
            <a:r>
              <a:rPr lang="en-US" sz="1400" b="0" u="none" dirty="0" smtClean="0">
                <a:solidFill>
                  <a:schemeClr val="tx1"/>
                </a:solidFill>
              </a:rPr>
              <a:t>Repowering Transport – Rapid Deployment Scenario</a:t>
            </a:r>
            <a:endParaRPr lang="en-CA" sz="1200" b="0" u="none" dirty="0">
              <a:solidFill>
                <a:schemeClr val="tx1"/>
              </a:solidFill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2752725" y="2620963"/>
            <a:ext cx="1531125" cy="46166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152" tIns="45720" rIns="73152" bIns="45720"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n-US" sz="1200" i="1" u="none" dirty="0" smtClean="0">
                <a:solidFill>
                  <a:schemeClr val="tx1"/>
                </a:solidFill>
              </a:rPr>
              <a:t>94% fossil sources</a:t>
            </a:r>
          </a:p>
          <a:p>
            <a:pPr algn="ctr"/>
            <a:r>
              <a:rPr lang="en-US" sz="1200" b="0" i="1" u="none" dirty="0" smtClean="0">
                <a:solidFill>
                  <a:schemeClr val="tx1"/>
                </a:solidFill>
              </a:rPr>
              <a:t>Total = 2,200 Mtoe</a:t>
            </a:r>
            <a:endParaRPr lang="en-CA" sz="1100" b="0" i="1" u="none" dirty="0">
              <a:solidFill>
                <a:schemeClr val="tx1"/>
              </a:solidFill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396163" y="2620963"/>
            <a:ext cx="1531125" cy="46166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152" tIns="45720" rIns="73152" bIns="45720">
            <a:spAutoFit/>
          </a:bodyPr>
          <a:lstStyle>
            <a:lvl1pPr eaLnBrk="0" hangingPunct="0">
              <a:defRPr sz="16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en-US" sz="1200" i="1" u="none" dirty="0">
                <a:solidFill>
                  <a:schemeClr val="tx1"/>
                </a:solidFill>
              </a:rPr>
              <a:t>76% </a:t>
            </a:r>
            <a:r>
              <a:rPr lang="en-US" sz="1200" i="1" u="none" dirty="0" smtClean="0">
                <a:solidFill>
                  <a:schemeClr val="tx1"/>
                </a:solidFill>
              </a:rPr>
              <a:t>fossil sources</a:t>
            </a:r>
          </a:p>
          <a:p>
            <a:pPr algn="ctr"/>
            <a:r>
              <a:rPr lang="en-US" sz="1200" b="0" i="1" u="none" dirty="0" smtClean="0">
                <a:solidFill>
                  <a:schemeClr val="tx1"/>
                </a:solidFill>
              </a:rPr>
              <a:t>Total = 2,500 Mtoe</a:t>
            </a:r>
            <a:endParaRPr lang="en-CA" sz="1100" b="0" i="1" u="none" dirty="0">
              <a:solidFill>
                <a:schemeClr val="tx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12788" y="3197225"/>
            <a:ext cx="2842122" cy="2833665"/>
            <a:chOff x="712788" y="3197225"/>
            <a:chExt cx="2842122" cy="2833665"/>
          </a:xfrm>
        </p:grpSpPr>
        <p:sp>
          <p:nvSpPr>
            <p:cNvPr id="66" name="Arc 65"/>
            <p:cNvSpPr/>
            <p:nvPr>
              <p:custDataLst>
                <p:tags r:id="rId38"/>
              </p:custDataLst>
            </p:nvPr>
          </p:nvSpPr>
          <p:spPr bwMode="auto">
            <a:xfrm>
              <a:off x="712788" y="3197225"/>
              <a:ext cx="2842122" cy="2833665"/>
            </a:xfrm>
            <a:prstGeom prst="arc">
              <a:avLst>
                <a:gd name="adj1" fmla="val 16200000"/>
                <a:gd name="adj2" fmla="val 1477857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2133600" y="3197225"/>
              <a:ext cx="249" cy="1416832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endCxn id="66" idx="2"/>
            </p:cNvCxnSpPr>
            <p:nvPr>
              <p:custDataLst>
                <p:tags r:id="rId40"/>
              </p:custDataLst>
            </p:nvPr>
          </p:nvCxnSpPr>
          <p:spPr bwMode="auto">
            <a:xfrm flipH="1" flipV="1">
              <a:off x="1564299" y="3315999"/>
              <a:ext cx="566127" cy="129756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5172075" y="3197225"/>
            <a:ext cx="2842122" cy="2833665"/>
            <a:chOff x="5172075" y="3197225"/>
            <a:chExt cx="2842122" cy="2833665"/>
          </a:xfrm>
        </p:grpSpPr>
        <p:sp>
          <p:nvSpPr>
            <p:cNvPr id="69" name="Arc 68"/>
            <p:cNvSpPr/>
            <p:nvPr>
              <p:custDataLst>
                <p:tags r:id="rId35"/>
              </p:custDataLst>
            </p:nvPr>
          </p:nvSpPr>
          <p:spPr bwMode="auto">
            <a:xfrm>
              <a:off x="5172075" y="3197225"/>
              <a:ext cx="2842122" cy="2833665"/>
            </a:xfrm>
            <a:prstGeom prst="arc">
              <a:avLst>
                <a:gd name="adj1" fmla="val 16200000"/>
                <a:gd name="adj2" fmla="val 1096830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36"/>
              </p:custDataLst>
            </p:nvPr>
          </p:nvCxnSpPr>
          <p:spPr bwMode="auto">
            <a:xfrm>
              <a:off x="6592888" y="3197225"/>
              <a:ext cx="0" cy="1416832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7"/>
              </p:custDataLst>
            </p:nvPr>
          </p:nvCxnSpPr>
          <p:spPr bwMode="auto">
            <a:xfrm flipH="1" flipV="1">
              <a:off x="5172075" y="4546600"/>
              <a:ext cx="1421061" cy="6666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173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1016732"/>
            <a:ext cx="8892480" cy="57966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736812"/>
            <a:ext cx="1413849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none" lIns="0" tIns="0" rIns="0" bIns="0" rtlCol="0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i="1" dirty="0" smtClean="0">
                <a:latin typeface="Arial"/>
                <a:cs typeface="Arial"/>
              </a:rPr>
              <a:t>Opportunities &amp;</a:t>
            </a:r>
            <a:br>
              <a:rPr lang="en-GB" sz="1600" i="1" dirty="0" smtClean="0">
                <a:latin typeface="Arial"/>
                <a:cs typeface="Arial"/>
              </a:rPr>
            </a:br>
            <a:r>
              <a:rPr lang="en-GB" sz="1600" i="1" dirty="0" smtClean="0">
                <a:latin typeface="Arial"/>
                <a:cs typeface="Arial"/>
              </a:rPr>
              <a:t>Challenges</a:t>
            </a:r>
          </a:p>
        </p:txBody>
      </p:sp>
      <p:sp>
        <p:nvSpPr>
          <p:cNvPr id="6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540" y="6489340"/>
            <a:ext cx="79375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defTabSz="962025" eaLnBrk="0" hangingPunct="0">
              <a:lnSpc>
                <a:spcPct val="90000"/>
              </a:lnSpc>
              <a:spcBef>
                <a:spcPct val="10000"/>
              </a:spcBef>
              <a:tabLst>
                <a:tab pos="471488" algn="l"/>
                <a:tab pos="663575" algn="l"/>
              </a:tabLst>
            </a:pPr>
            <a:r>
              <a:rPr lang="en-US" sz="800" b="0" u="none" dirty="0">
                <a:solidFill>
                  <a:srgbClr val="000000"/>
                </a:solidFill>
              </a:rPr>
              <a:t>Source:	</a:t>
            </a:r>
            <a:r>
              <a:rPr lang="en-US" sz="800" b="0" u="none" dirty="0" smtClean="0">
                <a:solidFill>
                  <a:srgbClr val="000000"/>
                </a:solidFill>
              </a:rPr>
              <a:t>World Economic Forum</a:t>
            </a:r>
            <a:endParaRPr lang="en-US" sz="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846383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9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Principles shared by all stakeholders support an integrated systems approach to sustainability in transportation</a:t>
            </a:r>
            <a:endParaRPr lang="en-US" dirty="0"/>
          </a:p>
        </p:txBody>
      </p:sp>
      <p:grpSp>
        <p:nvGrpSpPr>
          <p:cNvPr id="24" name="Group 23"/>
          <p:cNvGrpSpPr/>
          <p:nvPr>
            <p:custDataLst>
              <p:tags r:id="rId4"/>
            </p:custDataLst>
          </p:nvPr>
        </p:nvGrpSpPr>
        <p:grpSpPr>
          <a:xfrm>
            <a:off x="2517777" y="1844824"/>
            <a:ext cx="4132263" cy="2414587"/>
            <a:chOff x="1916113" y="2362200"/>
            <a:chExt cx="5314950" cy="3586163"/>
          </a:xfrm>
        </p:grpSpPr>
        <p:sp>
          <p:nvSpPr>
            <p:cNvPr id="25" name="Freeform 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916113" y="5500688"/>
              <a:ext cx="5314950" cy="447675"/>
            </a:xfrm>
            <a:custGeom>
              <a:avLst/>
              <a:gdLst>
                <a:gd name="T0" fmla="*/ 289648 w 2991"/>
                <a:gd name="T1" fmla="*/ 0 h 328"/>
                <a:gd name="T2" fmla="*/ 5039518 w 2991"/>
                <a:gd name="T3" fmla="*/ 0 h 328"/>
                <a:gd name="T4" fmla="*/ 5039518 w 2991"/>
                <a:gd name="T5" fmla="*/ 199270 h 328"/>
                <a:gd name="T6" fmla="*/ 5314950 w 2991"/>
                <a:gd name="T7" fmla="*/ 199270 h 328"/>
                <a:gd name="T8" fmla="*/ 5314950 w 2991"/>
                <a:gd name="T9" fmla="*/ 447675 h 328"/>
                <a:gd name="T10" fmla="*/ 0 w 2991"/>
                <a:gd name="T11" fmla="*/ 447675 h 328"/>
                <a:gd name="T12" fmla="*/ 0 w 2991"/>
                <a:gd name="T13" fmla="*/ 211554 h 328"/>
                <a:gd name="T14" fmla="*/ 291425 w 2991"/>
                <a:gd name="T15" fmla="*/ 208824 h 328"/>
                <a:gd name="T16" fmla="*/ 289648 w 2991"/>
                <a:gd name="T17" fmla="*/ 0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91"/>
                <a:gd name="T28" fmla="*/ 0 h 328"/>
                <a:gd name="T29" fmla="*/ 2991 w 2991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91" h="328">
                  <a:moveTo>
                    <a:pt x="163" y="0"/>
                  </a:moveTo>
                  <a:lnTo>
                    <a:pt x="2836" y="0"/>
                  </a:lnTo>
                  <a:lnTo>
                    <a:pt x="2836" y="146"/>
                  </a:lnTo>
                  <a:lnTo>
                    <a:pt x="2991" y="146"/>
                  </a:lnTo>
                  <a:lnTo>
                    <a:pt x="2991" y="328"/>
                  </a:lnTo>
                  <a:lnTo>
                    <a:pt x="0" y="328"/>
                  </a:lnTo>
                  <a:lnTo>
                    <a:pt x="0" y="155"/>
                  </a:lnTo>
                  <a:lnTo>
                    <a:pt x="164" y="15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400" u="none" dirty="0"/>
            </a:p>
          </p:txBody>
        </p:sp>
        <p:sp>
          <p:nvSpPr>
            <p:cNvPr id="27" name="Text Box 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87963" y="5615068"/>
              <a:ext cx="3364850" cy="246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lang="en-US" sz="1200" b="1" u="none" dirty="0" smtClean="0">
                  <a:solidFill>
                    <a:schemeClr val="tx2"/>
                  </a:solidFill>
                </a:rPr>
                <a:t>Best practices from pilots and trials</a:t>
              </a:r>
              <a:endParaRPr lang="en-US" sz="1200" b="1" i="0" u="none" dirty="0">
                <a:solidFill>
                  <a:schemeClr val="tx2"/>
                </a:solidFill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16113" y="2362200"/>
              <a:ext cx="5314950" cy="1071563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bIns="228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u="none" dirty="0">
                  <a:solidFill>
                    <a:schemeClr val="tx2"/>
                  </a:solidFill>
                </a:rPr>
                <a:t>Guiding </a:t>
              </a:r>
              <a:br>
                <a:rPr lang="en-US" b="1" u="none" dirty="0">
                  <a:solidFill>
                    <a:schemeClr val="tx2"/>
                  </a:solidFill>
                </a:rPr>
              </a:br>
              <a:r>
                <a:rPr lang="en-US" b="1" u="none" dirty="0">
                  <a:solidFill>
                    <a:schemeClr val="tx2"/>
                  </a:solidFill>
                </a:rPr>
                <a:t>principles for environmental </a:t>
              </a:r>
              <a:br>
                <a:rPr lang="en-US" b="1" u="none" dirty="0">
                  <a:solidFill>
                    <a:schemeClr val="tx2"/>
                  </a:solidFill>
                </a:rPr>
              </a:br>
              <a:r>
                <a:rPr lang="en-US" b="1" u="none" dirty="0">
                  <a:solidFill>
                    <a:schemeClr val="tx2"/>
                  </a:solidFill>
                </a:rPr>
                <a:t>sustainability in transportation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392327" y="3433763"/>
              <a:ext cx="651936" cy="2068512"/>
              <a:chOff x="2525713" y="3433763"/>
              <a:chExt cx="825500" cy="2068512"/>
            </a:xfrm>
          </p:grpSpPr>
          <p:sp>
            <p:nvSpPr>
              <p:cNvPr id="47" name="Rectangle 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611438" y="3570288"/>
                <a:ext cx="655637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200" b="1" i="0" u="none" dirty="0" smtClean="0">
                    <a:solidFill>
                      <a:srgbClr val="FFFFFF"/>
                    </a:solidFill>
                  </a:rPr>
                  <a:t>Financing</a:t>
                </a:r>
                <a:endParaRPr lang="en-US" sz="12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25713" y="3433763"/>
                <a:ext cx="825500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25713" y="5367338"/>
                <a:ext cx="825500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249502" y="3433763"/>
              <a:ext cx="650682" cy="2068512"/>
              <a:chOff x="3598863" y="3433763"/>
              <a:chExt cx="823912" cy="2068512"/>
            </a:xfrm>
          </p:grpSpPr>
          <p:sp>
            <p:nvSpPr>
              <p:cNvPr id="44" name="Rectangle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684588" y="3570288"/>
                <a:ext cx="652462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200" b="1" i="0" u="none" dirty="0" smtClean="0">
                    <a:solidFill>
                      <a:srgbClr val="FFFFFF"/>
                    </a:solidFill>
                  </a:rPr>
                  <a:t>Energy sources</a:t>
                </a:r>
                <a:endParaRPr lang="en-US" sz="12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598863" y="3433763"/>
                <a:ext cx="823912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598863" y="5367338"/>
                <a:ext cx="823912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05422" y="3433763"/>
              <a:ext cx="650683" cy="2068512"/>
              <a:chOff x="4670425" y="3433763"/>
              <a:chExt cx="823913" cy="2068512"/>
            </a:xfrm>
          </p:grpSpPr>
          <p:sp>
            <p:nvSpPr>
              <p:cNvPr id="41" name="Rectangl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754563" y="3570288"/>
                <a:ext cx="654050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200" b="1" i="0" u="none" dirty="0" smtClean="0">
                    <a:solidFill>
                      <a:srgbClr val="FFFFFF"/>
                    </a:solidFill>
                  </a:rPr>
                  <a:t>Infrastructure</a:t>
                </a:r>
                <a:endParaRPr lang="en-US" sz="12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670425" y="3433763"/>
                <a:ext cx="823913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70425" y="5367338"/>
                <a:ext cx="823913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961343" y="3433763"/>
              <a:ext cx="650682" cy="2068512"/>
              <a:chOff x="5741988" y="3433763"/>
              <a:chExt cx="823912" cy="2068512"/>
            </a:xfrm>
          </p:grpSpPr>
          <p:sp>
            <p:nvSpPr>
              <p:cNvPr id="38" name="Rectangle 1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826125" y="3570288"/>
                <a:ext cx="655638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200" b="1" i="0" u="none" dirty="0" smtClean="0">
                    <a:solidFill>
                      <a:srgbClr val="FFFFFF"/>
                    </a:solidFill>
                  </a:rPr>
                  <a:t>End customer information</a:t>
                </a:r>
                <a:endParaRPr lang="en-US" sz="12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41988" y="3433763"/>
                <a:ext cx="823912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741988" y="5367338"/>
                <a:ext cx="823912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535152" y="3433763"/>
              <a:ext cx="651936" cy="2068512"/>
              <a:chOff x="2525713" y="3433763"/>
              <a:chExt cx="825500" cy="2068512"/>
            </a:xfrm>
          </p:grpSpPr>
          <p:sp>
            <p:nvSpPr>
              <p:cNvPr id="35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11438" y="3570288"/>
                <a:ext cx="655637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200" b="1" i="0" u="none" dirty="0" smtClean="0">
                    <a:solidFill>
                      <a:srgbClr val="FFFFFF"/>
                    </a:solidFill>
                  </a:rPr>
                  <a:t>Policy</a:t>
                </a:r>
                <a:endParaRPr lang="en-US" sz="12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25713" y="3433763"/>
                <a:ext cx="825500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525713" y="5367338"/>
                <a:ext cx="825500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400" u="none" dirty="0"/>
              </a:p>
            </p:txBody>
          </p:sp>
        </p:grpSp>
      </p:grpSp>
      <p:sp>
        <p:nvSpPr>
          <p:cNvPr id="50" name="Freeform 2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3832" y="3867299"/>
            <a:ext cx="3275109" cy="521479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756 w 21756"/>
              <a:gd name="connsiteY0" fmla="*/ 0 h 10000"/>
              <a:gd name="connsiteX1" fmla="*/ 10405 w 21756"/>
              <a:gd name="connsiteY1" fmla="*/ 10000 h 10000"/>
              <a:gd name="connsiteX2" fmla="*/ 0 w 21756"/>
              <a:gd name="connsiteY2" fmla="*/ 9741 h 10000"/>
              <a:gd name="connsiteX3" fmla="*/ 18960 w 21756"/>
              <a:gd name="connsiteY3" fmla="*/ 167 h 10000"/>
              <a:gd name="connsiteX0" fmla="*/ 21756 w 21756"/>
              <a:gd name="connsiteY0" fmla="*/ 0 h 10000"/>
              <a:gd name="connsiteX1" fmla="*/ 10694 w 21756"/>
              <a:gd name="connsiteY1" fmla="*/ 10000 h 10000"/>
              <a:gd name="connsiteX2" fmla="*/ 0 w 21756"/>
              <a:gd name="connsiteY2" fmla="*/ 9741 h 10000"/>
              <a:gd name="connsiteX3" fmla="*/ 18960 w 21756"/>
              <a:gd name="connsiteY3" fmla="*/ 1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6" h="10000">
                <a:moveTo>
                  <a:pt x="21756" y="0"/>
                </a:moveTo>
                <a:lnTo>
                  <a:pt x="10694" y="10000"/>
                </a:lnTo>
                <a:lnTo>
                  <a:pt x="0" y="9741"/>
                </a:lnTo>
                <a:cubicBezTo>
                  <a:pt x="6185" y="6550"/>
                  <a:pt x="12775" y="3358"/>
                  <a:pt x="18960" y="167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u="none" dirty="0"/>
          </a:p>
        </p:txBody>
      </p:sp>
      <p:sp>
        <p:nvSpPr>
          <p:cNvPr id="51" name="Freeform 25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5705811" y="3860332"/>
            <a:ext cx="3248854" cy="516667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9833"/>
              <a:gd name="connsiteX1" fmla="*/ 10521 w 21351"/>
              <a:gd name="connsiteY1" fmla="*/ 9833 h 9833"/>
              <a:gd name="connsiteX2" fmla="*/ 0 w 21351"/>
              <a:gd name="connsiteY2" fmla="*/ 9741 h 9833"/>
              <a:gd name="connsiteX3" fmla="*/ 18555 w 21351"/>
              <a:gd name="connsiteY3" fmla="*/ 167 h 9833"/>
              <a:gd name="connsiteX0" fmla="*/ 10108 w 10108"/>
              <a:gd name="connsiteY0" fmla="*/ 0 h 10076"/>
              <a:gd name="connsiteX1" fmla="*/ 5036 w 10108"/>
              <a:gd name="connsiteY1" fmla="*/ 10000 h 10076"/>
              <a:gd name="connsiteX2" fmla="*/ 0 w 10108"/>
              <a:gd name="connsiteY2" fmla="*/ 10076 h 10076"/>
              <a:gd name="connsiteX3" fmla="*/ 8798 w 10108"/>
              <a:gd name="connsiteY3" fmla="*/ 170 h 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8" h="10076">
                <a:moveTo>
                  <a:pt x="10108" y="0"/>
                </a:moveTo>
                <a:lnTo>
                  <a:pt x="5036" y="10000"/>
                </a:lnTo>
                <a:lnTo>
                  <a:pt x="0" y="10076"/>
                </a:lnTo>
                <a:lnTo>
                  <a:pt x="8798" y="170"/>
                </a:ln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u="none" dirty="0"/>
          </a:p>
        </p:txBody>
      </p:sp>
      <p:sp>
        <p:nvSpPr>
          <p:cNvPr id="52" name="Freeform 2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997156" y="3874086"/>
            <a:ext cx="2108289" cy="512770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4005 w 14005"/>
              <a:gd name="connsiteY0" fmla="*/ 0 h 10000"/>
              <a:gd name="connsiteX1" fmla="*/ 10174 w 14005"/>
              <a:gd name="connsiteY1" fmla="*/ 10000 h 10000"/>
              <a:gd name="connsiteX2" fmla="*/ 0 w 14005"/>
              <a:gd name="connsiteY2" fmla="*/ 9741 h 10000"/>
              <a:gd name="connsiteX3" fmla="*/ 11382 w 14005"/>
              <a:gd name="connsiteY3" fmla="*/ 0 h 10000"/>
              <a:gd name="connsiteX0" fmla="*/ 14005 w 14005"/>
              <a:gd name="connsiteY0" fmla="*/ 0 h 9833"/>
              <a:gd name="connsiteX1" fmla="*/ 10579 w 14005"/>
              <a:gd name="connsiteY1" fmla="*/ 9833 h 9833"/>
              <a:gd name="connsiteX2" fmla="*/ 0 w 14005"/>
              <a:gd name="connsiteY2" fmla="*/ 9741 h 9833"/>
              <a:gd name="connsiteX3" fmla="*/ 11382 w 14005"/>
              <a:gd name="connsiteY3" fmla="*/ 0 h 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5" h="9833">
                <a:moveTo>
                  <a:pt x="14005" y="0"/>
                </a:moveTo>
                <a:lnTo>
                  <a:pt x="10579" y="9833"/>
                </a:lnTo>
                <a:lnTo>
                  <a:pt x="0" y="9741"/>
                </a:lnTo>
                <a:cubicBezTo>
                  <a:pt x="3736" y="6494"/>
                  <a:pt x="7646" y="3247"/>
                  <a:pt x="11382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u="none" dirty="0"/>
          </a:p>
        </p:txBody>
      </p:sp>
      <p:sp>
        <p:nvSpPr>
          <p:cNvPr id="53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512" y="4383468"/>
            <a:ext cx="1641819" cy="1965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i="1" u="none" dirty="0" smtClean="0"/>
              <a:t>Policy framework should: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Consider implications on </a:t>
            </a:r>
            <a:r>
              <a:rPr lang="en-US" sz="1000" b="1" i="0" u="none" dirty="0" smtClean="0"/>
              <a:t>other modes and sectors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Be </a:t>
            </a:r>
            <a:r>
              <a:rPr lang="en-US" sz="1000" b="1" u="none" dirty="0" smtClean="0"/>
              <a:t>transparent, predictable, coordinated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b="1" u="none" dirty="0" smtClean="0"/>
              <a:t>Provide appropriate support</a:t>
            </a:r>
            <a:r>
              <a:rPr lang="en-US" sz="1000" u="none" dirty="0" smtClean="0"/>
              <a:t> for sustainable technologies</a:t>
            </a:r>
          </a:p>
        </p:txBody>
      </p:sp>
      <p:sp>
        <p:nvSpPr>
          <p:cNvPr id="54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66592" y="4380060"/>
            <a:ext cx="1641819" cy="1965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i="1" u="none" dirty="0" smtClean="0"/>
              <a:t>Financing decisions should consider: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b="1" i="0" u="none" dirty="0" smtClean="0"/>
              <a:t>Long-term </a:t>
            </a:r>
            <a:r>
              <a:rPr lang="en-US" sz="1000" i="0" u="none" dirty="0" smtClean="0"/>
              <a:t>social, environmental, and governance factors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Opportunities for </a:t>
            </a:r>
            <a:r>
              <a:rPr lang="en-US" sz="1000" b="1" u="none" dirty="0" smtClean="0"/>
              <a:t>collaborative de-risking 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Financial aid as </a:t>
            </a:r>
            <a:r>
              <a:rPr lang="en-US" sz="1000" b="1" i="0" u="none" dirty="0" smtClean="0"/>
              <a:t>opportunity for economic growth</a:t>
            </a:r>
            <a:endParaRPr lang="en-US" sz="1000" b="1" i="0" u="none" dirty="0"/>
          </a:p>
        </p:txBody>
      </p:sp>
      <p:sp>
        <p:nvSpPr>
          <p:cNvPr id="55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3672" y="4380060"/>
            <a:ext cx="1641819" cy="1965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i="1" u="none" dirty="0" smtClean="0"/>
              <a:t>Energy sources should be: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Cost effective and sustainable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Sustainable from environmental, social and economic perspective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Measured based on </a:t>
            </a:r>
            <a:r>
              <a:rPr lang="en-US" sz="1000" b="1" i="0" u="none" dirty="0" smtClean="0"/>
              <a:t>harmonized life-cycle environmental assessments</a:t>
            </a:r>
            <a:endParaRPr lang="en-US" sz="1000" b="1" i="0" u="none" dirty="0"/>
          </a:p>
        </p:txBody>
      </p:sp>
      <p:sp>
        <p:nvSpPr>
          <p:cNvPr id="56" name="Rectangle 2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4047" y="4380060"/>
            <a:ext cx="1641819" cy="1965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i="1" u="none" dirty="0" smtClean="0"/>
              <a:t>End customers need: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b="1" i="0" u="none" dirty="0" smtClean="0"/>
              <a:t>Access to </a:t>
            </a:r>
            <a:r>
              <a:rPr lang="en-US" sz="1000" i="0" u="none" dirty="0" smtClean="0"/>
              <a:t>sustainable transportation </a:t>
            </a:r>
            <a:r>
              <a:rPr lang="en-US" sz="1000" b="1" i="0" u="none" dirty="0" smtClean="0"/>
              <a:t>alternatives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Information on </a:t>
            </a:r>
            <a:r>
              <a:rPr lang="en-US" sz="1000" b="1" i="0" u="none" dirty="0" smtClean="0"/>
              <a:t>life-cycle environmental impact and cost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b="1" i="0" u="none" dirty="0" smtClean="0"/>
              <a:t>Information</a:t>
            </a:r>
            <a:r>
              <a:rPr lang="en-US" sz="1000" i="0" u="none" dirty="0" smtClean="0"/>
              <a:t> that is granular, verifiable, available, comparable, and understandable</a:t>
            </a:r>
            <a:endParaRPr lang="en-US" sz="1000" i="0" u="none" dirty="0"/>
          </a:p>
        </p:txBody>
      </p:sp>
      <p:sp>
        <p:nvSpPr>
          <p:cNvPr id="57" name="Freeform 25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H="1">
            <a:off x="5049915" y="3874086"/>
            <a:ext cx="2143100" cy="521485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3831 w 13831"/>
              <a:gd name="connsiteY0" fmla="*/ 0 h 9741"/>
              <a:gd name="connsiteX1" fmla="*/ 10578 w 13831"/>
              <a:gd name="connsiteY1" fmla="*/ 9499 h 9741"/>
              <a:gd name="connsiteX2" fmla="*/ 0 w 13831"/>
              <a:gd name="connsiteY2" fmla="*/ 9741 h 9741"/>
              <a:gd name="connsiteX3" fmla="*/ 11208 w 13831"/>
              <a:gd name="connsiteY3" fmla="*/ 0 h 9741"/>
              <a:gd name="connsiteX0" fmla="*/ 10293 w 10293"/>
              <a:gd name="connsiteY0" fmla="*/ 0 h 10171"/>
              <a:gd name="connsiteX1" fmla="*/ 7941 w 10293"/>
              <a:gd name="connsiteY1" fmla="*/ 9752 h 10171"/>
              <a:gd name="connsiteX2" fmla="*/ 0 w 10293"/>
              <a:gd name="connsiteY2" fmla="*/ 10171 h 10171"/>
              <a:gd name="connsiteX3" fmla="*/ 8397 w 10293"/>
              <a:gd name="connsiteY3" fmla="*/ 0 h 10171"/>
              <a:gd name="connsiteX0" fmla="*/ 10293 w 10293"/>
              <a:gd name="connsiteY0" fmla="*/ 0 h 10266"/>
              <a:gd name="connsiteX1" fmla="*/ 7941 w 10293"/>
              <a:gd name="connsiteY1" fmla="*/ 10266 h 10266"/>
              <a:gd name="connsiteX2" fmla="*/ 0 w 10293"/>
              <a:gd name="connsiteY2" fmla="*/ 10171 h 10266"/>
              <a:gd name="connsiteX3" fmla="*/ 8397 w 10293"/>
              <a:gd name="connsiteY3" fmla="*/ 0 h 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3" h="10266">
                <a:moveTo>
                  <a:pt x="10293" y="0"/>
                </a:moveTo>
                <a:lnTo>
                  <a:pt x="7941" y="10266"/>
                </a:lnTo>
                <a:lnTo>
                  <a:pt x="0" y="10171"/>
                </a:lnTo>
                <a:lnTo>
                  <a:pt x="8397" y="0"/>
                </a:ln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u="none" dirty="0"/>
          </a:p>
        </p:txBody>
      </p:sp>
      <p:sp>
        <p:nvSpPr>
          <p:cNvPr id="58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38516" y="4380060"/>
            <a:ext cx="1641819" cy="1965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i="1" u="none" dirty="0" smtClean="0"/>
              <a:t>Infrastructure investments should consider: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Ability </a:t>
            </a:r>
            <a:r>
              <a:rPr lang="en-US" sz="1000" b="1" u="none" dirty="0" smtClean="0"/>
              <a:t>to improve utilization and integrate existing infrastructure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i="0" u="none" dirty="0" smtClean="0"/>
              <a:t>Trade-offs between technologies and impact on other modes</a:t>
            </a:r>
          </a:p>
          <a:p>
            <a:pPr marL="111125" indent="-111125" algn="l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Impact on urban planning and programs in other sectors</a:t>
            </a:r>
            <a:endParaRPr lang="en-US" sz="1000" i="0" u="none" dirty="0"/>
          </a:p>
        </p:txBody>
      </p:sp>
      <p:sp>
        <p:nvSpPr>
          <p:cNvPr id="59" name="Freeform 2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55280" y="3874086"/>
            <a:ext cx="1627319" cy="512770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3572 w 13831"/>
              <a:gd name="connsiteY3" fmla="*/ 0 h 10000"/>
              <a:gd name="connsiteX0" fmla="*/ 6195 w 10000"/>
              <a:gd name="connsiteY0" fmla="*/ 167 h 10000"/>
              <a:gd name="connsiteX1" fmla="*/ 10000 w 10000"/>
              <a:gd name="connsiteY1" fmla="*/ 10000 h 10000"/>
              <a:gd name="connsiteX2" fmla="*/ 0 w 10000"/>
              <a:gd name="connsiteY2" fmla="*/ 9741 h 10000"/>
              <a:gd name="connsiteX3" fmla="*/ 3572 w 10000"/>
              <a:gd name="connsiteY3" fmla="*/ 0 h 10000"/>
              <a:gd name="connsiteX0" fmla="*/ 6716 w 10521"/>
              <a:gd name="connsiteY0" fmla="*/ 167 h 10000"/>
              <a:gd name="connsiteX1" fmla="*/ 10521 w 10521"/>
              <a:gd name="connsiteY1" fmla="*/ 10000 h 10000"/>
              <a:gd name="connsiteX2" fmla="*/ 0 w 10521"/>
              <a:gd name="connsiteY2" fmla="*/ 9741 h 10000"/>
              <a:gd name="connsiteX3" fmla="*/ 4093 w 10521"/>
              <a:gd name="connsiteY3" fmla="*/ 0 h 10000"/>
              <a:gd name="connsiteX0" fmla="*/ 6716 w 10810"/>
              <a:gd name="connsiteY0" fmla="*/ 167 h 9833"/>
              <a:gd name="connsiteX1" fmla="*/ 10810 w 10810"/>
              <a:gd name="connsiteY1" fmla="*/ 9833 h 9833"/>
              <a:gd name="connsiteX2" fmla="*/ 0 w 10810"/>
              <a:gd name="connsiteY2" fmla="*/ 9741 h 9833"/>
              <a:gd name="connsiteX3" fmla="*/ 4093 w 10810"/>
              <a:gd name="connsiteY3" fmla="*/ 0 h 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0" h="9833">
                <a:moveTo>
                  <a:pt x="6716" y="167"/>
                </a:moveTo>
                <a:lnTo>
                  <a:pt x="10810" y="9833"/>
                </a:lnTo>
                <a:lnTo>
                  <a:pt x="0" y="9741"/>
                </a:lnTo>
                <a:cubicBezTo>
                  <a:pt x="1191" y="6494"/>
                  <a:pt x="2902" y="3247"/>
                  <a:pt x="4093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u="none" dirty="0"/>
          </a:p>
        </p:txBody>
      </p:sp>
      <p:sp>
        <p:nvSpPr>
          <p:cNvPr id="60" name="Rectangle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1540" y="6489340"/>
            <a:ext cx="79375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defTabSz="962025" eaLnBrk="0" hangingPunct="0">
              <a:lnSpc>
                <a:spcPct val="90000"/>
              </a:lnSpc>
              <a:spcBef>
                <a:spcPct val="10000"/>
              </a:spcBef>
              <a:tabLst>
                <a:tab pos="471488" algn="l"/>
                <a:tab pos="663575" algn="l"/>
              </a:tabLst>
            </a:pPr>
            <a:r>
              <a:rPr lang="en-US" sz="800" b="0" u="none" dirty="0">
                <a:solidFill>
                  <a:srgbClr val="000000"/>
                </a:solidFill>
              </a:rPr>
              <a:t>Source:	</a:t>
            </a:r>
            <a:r>
              <a:rPr lang="en-US" sz="800" b="0" u="none" dirty="0" smtClean="0">
                <a:solidFill>
                  <a:srgbClr val="000000"/>
                </a:solidFill>
              </a:rPr>
              <a:t>World Economic Forum, Sustainable Transport Ecosystems</a:t>
            </a:r>
            <a:endParaRPr lang="en-US" sz="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principles can be applied to develop action plans for specific sustainability levers in transportation</a:t>
            </a:r>
            <a:endParaRPr lang="en-US" dirty="0"/>
          </a:p>
        </p:txBody>
      </p:sp>
      <p:grpSp>
        <p:nvGrpSpPr>
          <p:cNvPr id="32" name="Group 31"/>
          <p:cNvGrpSpPr/>
          <p:nvPr>
            <p:custDataLst>
              <p:tags r:id="rId1"/>
            </p:custDataLst>
          </p:nvPr>
        </p:nvGrpSpPr>
        <p:grpSpPr>
          <a:xfrm>
            <a:off x="2915991" y="1916832"/>
            <a:ext cx="3323016" cy="1941723"/>
            <a:chOff x="1916113" y="2362200"/>
            <a:chExt cx="5314950" cy="3586163"/>
          </a:xfrm>
        </p:grpSpPr>
        <p:sp>
          <p:nvSpPr>
            <p:cNvPr id="34" name="Freeform 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916113" y="5500688"/>
              <a:ext cx="5314950" cy="447675"/>
            </a:xfrm>
            <a:custGeom>
              <a:avLst/>
              <a:gdLst>
                <a:gd name="T0" fmla="*/ 289648 w 2991"/>
                <a:gd name="T1" fmla="*/ 0 h 328"/>
                <a:gd name="T2" fmla="*/ 5039518 w 2991"/>
                <a:gd name="T3" fmla="*/ 0 h 328"/>
                <a:gd name="T4" fmla="*/ 5039518 w 2991"/>
                <a:gd name="T5" fmla="*/ 199270 h 328"/>
                <a:gd name="T6" fmla="*/ 5314950 w 2991"/>
                <a:gd name="T7" fmla="*/ 199270 h 328"/>
                <a:gd name="T8" fmla="*/ 5314950 w 2991"/>
                <a:gd name="T9" fmla="*/ 447675 h 328"/>
                <a:gd name="T10" fmla="*/ 0 w 2991"/>
                <a:gd name="T11" fmla="*/ 447675 h 328"/>
                <a:gd name="T12" fmla="*/ 0 w 2991"/>
                <a:gd name="T13" fmla="*/ 211554 h 328"/>
                <a:gd name="T14" fmla="*/ 291425 w 2991"/>
                <a:gd name="T15" fmla="*/ 208824 h 328"/>
                <a:gd name="T16" fmla="*/ 289648 w 2991"/>
                <a:gd name="T17" fmla="*/ 0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91"/>
                <a:gd name="T28" fmla="*/ 0 h 328"/>
                <a:gd name="T29" fmla="*/ 2991 w 2991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91" h="328">
                  <a:moveTo>
                    <a:pt x="163" y="0"/>
                  </a:moveTo>
                  <a:lnTo>
                    <a:pt x="2836" y="0"/>
                  </a:lnTo>
                  <a:lnTo>
                    <a:pt x="2836" y="146"/>
                  </a:lnTo>
                  <a:lnTo>
                    <a:pt x="2991" y="146"/>
                  </a:lnTo>
                  <a:lnTo>
                    <a:pt x="2991" y="328"/>
                  </a:lnTo>
                  <a:lnTo>
                    <a:pt x="0" y="328"/>
                  </a:lnTo>
                  <a:lnTo>
                    <a:pt x="0" y="155"/>
                  </a:lnTo>
                  <a:lnTo>
                    <a:pt x="164" y="15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050" u="none" dirty="0"/>
            </a:p>
          </p:txBody>
        </p:sp>
        <p:sp>
          <p:nvSpPr>
            <p:cNvPr id="35" name="Text Box 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33346" y="5610591"/>
              <a:ext cx="3474083" cy="2557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lang="en-US" sz="1000" b="1" u="none" dirty="0" smtClean="0">
                  <a:solidFill>
                    <a:schemeClr val="tx2"/>
                  </a:solidFill>
                </a:rPr>
                <a:t>Best practices from pilots and trials</a:t>
              </a:r>
              <a:endParaRPr lang="en-US" sz="1000" b="1" i="0" u="none" dirty="0">
                <a:solidFill>
                  <a:schemeClr val="tx2"/>
                </a:solidFill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16113" y="2362200"/>
              <a:ext cx="5314950" cy="1071563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bIns="228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000" b="1" u="none" dirty="0">
                  <a:solidFill>
                    <a:schemeClr val="tx2"/>
                  </a:solidFill>
                </a:rPr>
                <a:t>Guiding </a:t>
              </a:r>
              <a:br>
                <a:rPr lang="en-US" sz="1000" b="1" u="none" dirty="0">
                  <a:solidFill>
                    <a:schemeClr val="tx2"/>
                  </a:solidFill>
                </a:rPr>
              </a:br>
              <a:r>
                <a:rPr lang="en-US" sz="1000" b="1" u="none" dirty="0">
                  <a:solidFill>
                    <a:schemeClr val="tx2"/>
                  </a:solidFill>
                </a:rPr>
                <a:t>principles for environmental </a:t>
              </a:r>
              <a:br>
                <a:rPr lang="en-US" sz="1000" b="1" u="none" dirty="0">
                  <a:solidFill>
                    <a:schemeClr val="tx2"/>
                  </a:solidFill>
                </a:rPr>
              </a:br>
              <a:r>
                <a:rPr lang="en-US" sz="1000" b="1" u="none" dirty="0">
                  <a:solidFill>
                    <a:schemeClr val="tx2"/>
                  </a:solidFill>
                </a:rPr>
                <a:t>sustainability in transportation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392327" y="3433763"/>
              <a:ext cx="651936" cy="2068512"/>
              <a:chOff x="2525713" y="3433763"/>
              <a:chExt cx="825500" cy="2068512"/>
            </a:xfrm>
          </p:grpSpPr>
          <p:sp>
            <p:nvSpPr>
              <p:cNvPr id="54" name="Rectangle 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611438" y="3570288"/>
                <a:ext cx="655637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000" b="1" i="0" u="none" dirty="0" smtClean="0">
                    <a:solidFill>
                      <a:srgbClr val="FFFFFF"/>
                    </a:solidFill>
                  </a:rPr>
                  <a:t>Financing</a:t>
                </a:r>
                <a:endParaRPr lang="en-US" sz="10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525713" y="3433763"/>
                <a:ext cx="825500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25713" y="5367338"/>
                <a:ext cx="825500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249502" y="3433763"/>
              <a:ext cx="650682" cy="2068512"/>
              <a:chOff x="3598863" y="3433763"/>
              <a:chExt cx="823912" cy="2068512"/>
            </a:xfrm>
          </p:grpSpPr>
          <p:sp>
            <p:nvSpPr>
              <p:cNvPr id="51" name="Rectangle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84588" y="3570288"/>
                <a:ext cx="652462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000" b="1" i="0" u="none" dirty="0" smtClean="0">
                    <a:solidFill>
                      <a:srgbClr val="FFFFFF"/>
                    </a:solidFill>
                  </a:rPr>
                  <a:t>Energy sources</a:t>
                </a:r>
                <a:endParaRPr lang="en-US" sz="10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598863" y="3433763"/>
                <a:ext cx="823912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  <p:sp>
            <p:nvSpPr>
              <p:cNvPr id="53" name="Rectangle 1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98863" y="5367338"/>
                <a:ext cx="823912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105422" y="3433763"/>
              <a:ext cx="650683" cy="2068512"/>
              <a:chOff x="4670425" y="3433763"/>
              <a:chExt cx="823913" cy="2068512"/>
            </a:xfrm>
          </p:grpSpPr>
          <p:sp>
            <p:nvSpPr>
              <p:cNvPr id="48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54563" y="3570288"/>
                <a:ext cx="654050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000" b="1" i="0" u="none" dirty="0" smtClean="0">
                    <a:solidFill>
                      <a:srgbClr val="FFFFFF"/>
                    </a:solidFill>
                  </a:rPr>
                  <a:t>Infrastructure</a:t>
                </a:r>
                <a:endParaRPr lang="en-US" sz="10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670425" y="3433763"/>
                <a:ext cx="823913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  <p:sp>
            <p:nvSpPr>
              <p:cNvPr id="50" name="Rectangle 1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670425" y="5367338"/>
                <a:ext cx="823913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961343" y="3433763"/>
              <a:ext cx="650682" cy="2068512"/>
              <a:chOff x="5741988" y="3433763"/>
              <a:chExt cx="823912" cy="2068512"/>
            </a:xfrm>
          </p:grpSpPr>
          <p:sp>
            <p:nvSpPr>
              <p:cNvPr id="45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826125" y="3570288"/>
                <a:ext cx="655638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000" b="1" i="0" u="none" dirty="0" smtClean="0">
                    <a:solidFill>
                      <a:srgbClr val="FFFFFF"/>
                    </a:solidFill>
                  </a:rPr>
                  <a:t>End customer information</a:t>
                </a:r>
                <a:endParaRPr lang="en-US" sz="10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741988" y="3433763"/>
                <a:ext cx="823912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  <p:sp>
            <p:nvSpPr>
              <p:cNvPr id="47" name="Rectangle 1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741988" y="5367338"/>
                <a:ext cx="823912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35152" y="3433763"/>
              <a:ext cx="651936" cy="2068512"/>
              <a:chOff x="2525713" y="3433763"/>
              <a:chExt cx="825500" cy="2068512"/>
            </a:xfrm>
          </p:grpSpPr>
          <p:sp>
            <p:nvSpPr>
              <p:cNvPr id="42" name="Rectangle 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11438" y="3570288"/>
                <a:ext cx="655637" cy="179705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rot="10800000" vert="eaVert" lIns="0" rIns="0" bIns="44450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  <a:buClrTx/>
                </a:pPr>
                <a:r>
                  <a:rPr lang="en-US" sz="1000" b="1" i="0" u="none" dirty="0" smtClean="0">
                    <a:solidFill>
                      <a:srgbClr val="FFFFFF"/>
                    </a:solidFill>
                  </a:rPr>
                  <a:t>Policy</a:t>
                </a:r>
                <a:endParaRPr lang="en-US" sz="1000" b="1" i="0" u="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525713" y="3433763"/>
                <a:ext cx="825500" cy="13652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525713" y="5367338"/>
                <a:ext cx="825500" cy="13493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1050" u="none" dirty="0"/>
              </a:p>
            </p:txBody>
          </p:sp>
        </p:grpSp>
      </p:grpSp>
      <p:sp>
        <p:nvSpPr>
          <p:cNvPr id="57" name="Freeform 2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4027" y="3543233"/>
            <a:ext cx="3298813" cy="443341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7250 w 27250"/>
              <a:gd name="connsiteY0" fmla="*/ 0 h 10572"/>
              <a:gd name="connsiteX1" fmla="*/ 15899 w 27250"/>
              <a:gd name="connsiteY1" fmla="*/ 10000 h 10572"/>
              <a:gd name="connsiteX2" fmla="*/ 0 w 27250"/>
              <a:gd name="connsiteY2" fmla="*/ 10572 h 10572"/>
              <a:gd name="connsiteX3" fmla="*/ 24454 w 27250"/>
              <a:gd name="connsiteY3" fmla="*/ 167 h 10572"/>
              <a:gd name="connsiteX0" fmla="*/ 27250 w 27250"/>
              <a:gd name="connsiteY0" fmla="*/ 0 h 10572"/>
              <a:gd name="connsiteX1" fmla="*/ 12446 w 27250"/>
              <a:gd name="connsiteY1" fmla="*/ 10208 h 10572"/>
              <a:gd name="connsiteX2" fmla="*/ 0 w 27250"/>
              <a:gd name="connsiteY2" fmla="*/ 10572 h 10572"/>
              <a:gd name="connsiteX3" fmla="*/ 24454 w 27250"/>
              <a:gd name="connsiteY3" fmla="*/ 167 h 1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50" h="10572">
                <a:moveTo>
                  <a:pt x="27250" y="0"/>
                </a:moveTo>
                <a:lnTo>
                  <a:pt x="12446" y="10208"/>
                </a:lnTo>
                <a:lnTo>
                  <a:pt x="0" y="10572"/>
                </a:lnTo>
                <a:cubicBezTo>
                  <a:pt x="6185" y="7381"/>
                  <a:pt x="18269" y="3358"/>
                  <a:pt x="24454" y="167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sz="1000" u="none" dirty="0"/>
          </a:p>
        </p:txBody>
      </p:sp>
      <p:sp>
        <p:nvSpPr>
          <p:cNvPr id="58" name="Freeform 25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5479692" y="3537630"/>
            <a:ext cx="3342394" cy="428077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7610 w 27610"/>
              <a:gd name="connsiteY0" fmla="*/ 0 h 10156"/>
              <a:gd name="connsiteX1" fmla="*/ 16259 w 27610"/>
              <a:gd name="connsiteY1" fmla="*/ 10000 h 10156"/>
              <a:gd name="connsiteX2" fmla="*/ 0 w 27610"/>
              <a:gd name="connsiteY2" fmla="*/ 10156 h 10156"/>
              <a:gd name="connsiteX3" fmla="*/ 24814 w 27610"/>
              <a:gd name="connsiteY3" fmla="*/ 167 h 10156"/>
              <a:gd name="connsiteX0" fmla="*/ 27610 w 27610"/>
              <a:gd name="connsiteY0" fmla="*/ 0 h 10208"/>
              <a:gd name="connsiteX1" fmla="*/ 12230 w 27610"/>
              <a:gd name="connsiteY1" fmla="*/ 10208 h 10208"/>
              <a:gd name="connsiteX2" fmla="*/ 0 w 27610"/>
              <a:gd name="connsiteY2" fmla="*/ 10156 h 10208"/>
              <a:gd name="connsiteX3" fmla="*/ 24814 w 27610"/>
              <a:gd name="connsiteY3" fmla="*/ 167 h 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0" h="10208">
                <a:moveTo>
                  <a:pt x="27610" y="0"/>
                </a:moveTo>
                <a:lnTo>
                  <a:pt x="12230" y="10208"/>
                </a:lnTo>
                <a:lnTo>
                  <a:pt x="0" y="10156"/>
                </a:lnTo>
                <a:cubicBezTo>
                  <a:pt x="6185" y="6965"/>
                  <a:pt x="18629" y="3358"/>
                  <a:pt x="24814" y="167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sz="1000" u="none" dirty="0"/>
          </a:p>
        </p:txBody>
      </p:sp>
      <p:sp>
        <p:nvSpPr>
          <p:cNvPr id="59" name="Freeform 2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17811" y="3548691"/>
            <a:ext cx="2074925" cy="434619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6996 w 16996"/>
              <a:gd name="connsiteY0" fmla="*/ 0 h 10156"/>
              <a:gd name="connsiteX1" fmla="*/ 13165 w 16996"/>
              <a:gd name="connsiteY1" fmla="*/ 10000 h 10156"/>
              <a:gd name="connsiteX2" fmla="*/ 0 w 16996"/>
              <a:gd name="connsiteY2" fmla="*/ 10156 h 10156"/>
              <a:gd name="connsiteX3" fmla="*/ 14373 w 16996"/>
              <a:gd name="connsiteY3" fmla="*/ 0 h 10156"/>
              <a:gd name="connsiteX0" fmla="*/ 16996 w 16996"/>
              <a:gd name="connsiteY0" fmla="*/ 0 h 10156"/>
              <a:gd name="connsiteX1" fmla="*/ 11870 w 16996"/>
              <a:gd name="connsiteY1" fmla="*/ 10000 h 10156"/>
              <a:gd name="connsiteX2" fmla="*/ 0 w 16996"/>
              <a:gd name="connsiteY2" fmla="*/ 10156 h 10156"/>
              <a:gd name="connsiteX3" fmla="*/ 14373 w 16996"/>
              <a:gd name="connsiteY3" fmla="*/ 0 h 10156"/>
              <a:gd name="connsiteX0" fmla="*/ 17140 w 17140"/>
              <a:gd name="connsiteY0" fmla="*/ 0 h 10364"/>
              <a:gd name="connsiteX1" fmla="*/ 12014 w 17140"/>
              <a:gd name="connsiteY1" fmla="*/ 10000 h 10364"/>
              <a:gd name="connsiteX2" fmla="*/ 0 w 17140"/>
              <a:gd name="connsiteY2" fmla="*/ 10364 h 10364"/>
              <a:gd name="connsiteX3" fmla="*/ 14517 w 17140"/>
              <a:gd name="connsiteY3" fmla="*/ 0 h 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0" h="10364">
                <a:moveTo>
                  <a:pt x="17140" y="0"/>
                </a:moveTo>
                <a:lnTo>
                  <a:pt x="12014" y="10000"/>
                </a:lnTo>
                <a:lnTo>
                  <a:pt x="0" y="10364"/>
                </a:lnTo>
                <a:cubicBezTo>
                  <a:pt x="3736" y="7117"/>
                  <a:pt x="10781" y="3247"/>
                  <a:pt x="14517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sz="1000" u="none" dirty="0"/>
          </a:p>
        </p:txBody>
      </p:sp>
      <p:sp>
        <p:nvSpPr>
          <p:cNvPr id="64" name="Freeform 25"/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4952244" y="3548691"/>
            <a:ext cx="2135938" cy="425896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7644 w 17644"/>
              <a:gd name="connsiteY0" fmla="*/ 0 h 10156"/>
              <a:gd name="connsiteX1" fmla="*/ 13813 w 17644"/>
              <a:gd name="connsiteY1" fmla="*/ 10000 h 10156"/>
              <a:gd name="connsiteX2" fmla="*/ 0 w 17644"/>
              <a:gd name="connsiteY2" fmla="*/ 10156 h 10156"/>
              <a:gd name="connsiteX3" fmla="*/ 15021 w 17644"/>
              <a:gd name="connsiteY3" fmla="*/ 0 h 10156"/>
              <a:gd name="connsiteX0" fmla="*/ 17644 w 17644"/>
              <a:gd name="connsiteY0" fmla="*/ 0 h 10156"/>
              <a:gd name="connsiteX1" fmla="*/ 12015 w 17644"/>
              <a:gd name="connsiteY1" fmla="*/ 10000 h 10156"/>
              <a:gd name="connsiteX2" fmla="*/ 0 w 17644"/>
              <a:gd name="connsiteY2" fmla="*/ 10156 h 10156"/>
              <a:gd name="connsiteX3" fmla="*/ 15021 w 17644"/>
              <a:gd name="connsiteY3" fmla="*/ 0 h 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4" h="10156">
                <a:moveTo>
                  <a:pt x="17644" y="0"/>
                </a:moveTo>
                <a:lnTo>
                  <a:pt x="12015" y="10000"/>
                </a:lnTo>
                <a:lnTo>
                  <a:pt x="0" y="10156"/>
                </a:lnTo>
                <a:cubicBezTo>
                  <a:pt x="3736" y="6909"/>
                  <a:pt x="11285" y="3247"/>
                  <a:pt x="15021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sz="1000" u="none" dirty="0"/>
          </a:p>
        </p:txBody>
      </p:sp>
      <p:sp>
        <p:nvSpPr>
          <p:cNvPr id="60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0420" y="3958842"/>
            <a:ext cx="1478336" cy="2463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Policy makers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Financial and non-financial support and incentives (e.g. zero emission zones, bus/taxi lanes)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Mandating government fleets as early adopters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Educate consumers (e.g. TCO)</a:t>
            </a:r>
          </a:p>
        </p:txBody>
      </p:sp>
      <p:sp>
        <p:nvSpPr>
          <p:cNvPr id="61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6716" y="3955578"/>
            <a:ext cx="1478336" cy="2463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Financial institutions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Develop new financing models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Build in-house capabilities around </a:t>
            </a:r>
            <a:br>
              <a:rPr lang="en-US" sz="1000" u="none" dirty="0" smtClean="0"/>
            </a:br>
            <a:r>
              <a:rPr lang="en-US" sz="1000" u="none" dirty="0" smtClean="0"/>
              <a:t>e-technologies to ensure attractive market offerings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/>
              <a:t>Foster and encourage start-up </a:t>
            </a:r>
            <a:r>
              <a:rPr lang="en-US" sz="1000" u="none" dirty="0" smtClean="0"/>
              <a:t>players</a:t>
            </a:r>
          </a:p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Academia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Invest in R&amp;D of more sustainable technologies</a:t>
            </a:r>
            <a:endParaRPr lang="en-US" sz="1000" u="none" dirty="0"/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endParaRPr lang="en-US" sz="1000" u="none" dirty="0"/>
          </a:p>
        </p:txBody>
      </p:sp>
      <p:sp>
        <p:nvSpPr>
          <p:cNvPr id="62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63013" y="3955578"/>
            <a:ext cx="1478336" cy="2463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Energy providers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Develop commercial offerings to support mass-market adoption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Support collaboration with industry peers and start-up players</a:t>
            </a:r>
          </a:p>
        </p:txBody>
      </p:sp>
      <p:sp>
        <p:nvSpPr>
          <p:cNvPr id="63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42135" y="3955578"/>
            <a:ext cx="1478336" cy="2463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End customers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Push OEMs for transparent information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Communicate need for infrastructure</a:t>
            </a:r>
            <a:endParaRPr lang="en-US" sz="1000" u="none" dirty="0"/>
          </a:p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Industry organi-zations/NGOs/OEMs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Educate total cost of ownership of vehicles</a:t>
            </a:r>
          </a:p>
        </p:txBody>
      </p:sp>
      <p:sp>
        <p:nvSpPr>
          <p:cNvPr id="65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07124" y="3955578"/>
            <a:ext cx="1478336" cy="2463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Energy providers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/>
              <a:t>Identify bottlenecks </a:t>
            </a:r>
            <a:r>
              <a:rPr lang="en-US" sz="1000" u="none" dirty="0" smtClean="0"/>
              <a:t>in distribution/last mile and </a:t>
            </a:r>
            <a:r>
              <a:rPr lang="en-US" sz="1000" u="none" dirty="0"/>
              <a:t>upgrade </a:t>
            </a:r>
            <a:r>
              <a:rPr lang="en-US" sz="1000" u="none" dirty="0" smtClean="0"/>
              <a:t>grid</a:t>
            </a:r>
          </a:p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</a:pPr>
            <a:r>
              <a:rPr lang="en-US" sz="1000" b="1" dirty="0" smtClean="0"/>
              <a:t>Policy Makers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Review electric grid </a:t>
            </a:r>
            <a:r>
              <a:rPr lang="en-US" sz="1000" u="none" dirty="0"/>
              <a:t>regulation to ensure cost efficient </a:t>
            </a:r>
            <a:r>
              <a:rPr lang="en-US" sz="1000" u="none" dirty="0" smtClean="0"/>
              <a:t>and speedy deployment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Expand public charging infrastructure.</a:t>
            </a:r>
          </a:p>
          <a:p>
            <a:pPr marL="111125" indent="-111125" eaLnBrk="0" hangingPunct="0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FontTx/>
              <a:buChar char="•"/>
            </a:pPr>
            <a:r>
              <a:rPr lang="en-US" sz="1000" u="none" dirty="0" smtClean="0"/>
              <a:t>Collaborate to push technology standardization</a:t>
            </a:r>
          </a:p>
        </p:txBody>
      </p:sp>
      <p:sp>
        <p:nvSpPr>
          <p:cNvPr id="66" name="Freeform 2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878461" y="3548690"/>
            <a:ext cx="1471815" cy="401947"/>
          </a:xfrm>
          <a:custGeom>
            <a:avLst/>
            <a:gdLst>
              <a:gd name="T0" fmla="*/ 566738 w 1261"/>
              <a:gd name="T1" fmla="*/ 0 h 323"/>
              <a:gd name="T2" fmla="*/ 2001838 w 1261"/>
              <a:gd name="T3" fmla="*/ 512762 h 323"/>
              <a:gd name="T4" fmla="*/ 0 w 1261"/>
              <a:gd name="T5" fmla="*/ 508000 h 323"/>
              <a:gd name="T6" fmla="*/ 58738 w 126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323"/>
              <a:gd name="T14" fmla="*/ 1261 w 1261"/>
              <a:gd name="T15" fmla="*/ 323 h 323"/>
              <a:gd name="connsiteX0" fmla="*/ 2831 w 7520"/>
              <a:gd name="connsiteY0" fmla="*/ 0 h 10170"/>
              <a:gd name="connsiteX1" fmla="*/ 7520 w 7520"/>
              <a:gd name="connsiteY1" fmla="*/ 10170 h 10170"/>
              <a:gd name="connsiteX2" fmla="*/ 0 w 7520"/>
              <a:gd name="connsiteY2" fmla="*/ 9907 h 10170"/>
              <a:gd name="connsiteX3" fmla="*/ 293 w 7520"/>
              <a:gd name="connsiteY3" fmla="*/ 0 h 1017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390 w 21351"/>
              <a:gd name="connsiteY3" fmla="*/ 0 h 10000"/>
              <a:gd name="connsiteX0" fmla="*/ 21351 w 21351"/>
              <a:gd name="connsiteY0" fmla="*/ 1503 h 11503"/>
              <a:gd name="connsiteX1" fmla="*/ 10000 w 21351"/>
              <a:gd name="connsiteY1" fmla="*/ 11503 h 11503"/>
              <a:gd name="connsiteX2" fmla="*/ 0 w 21351"/>
              <a:gd name="connsiteY2" fmla="*/ 11244 h 11503"/>
              <a:gd name="connsiteX3" fmla="*/ 20522 w 21351"/>
              <a:gd name="connsiteY3" fmla="*/ 0 h 11503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8555 w 21351"/>
              <a:gd name="connsiteY3" fmla="*/ 167 h 10000"/>
              <a:gd name="connsiteX0" fmla="*/ 21351 w 21351"/>
              <a:gd name="connsiteY0" fmla="*/ 0 h 10000"/>
              <a:gd name="connsiteX1" fmla="*/ 10000 w 21351"/>
              <a:gd name="connsiteY1" fmla="*/ 10000 h 10000"/>
              <a:gd name="connsiteX2" fmla="*/ 0 w 21351"/>
              <a:gd name="connsiteY2" fmla="*/ 9741 h 10000"/>
              <a:gd name="connsiteX3" fmla="*/ 11208 w 2135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11208 w 13831"/>
              <a:gd name="connsiteY3" fmla="*/ 0 h 10000"/>
              <a:gd name="connsiteX0" fmla="*/ 13831 w 13831"/>
              <a:gd name="connsiteY0" fmla="*/ 0 h 10000"/>
              <a:gd name="connsiteX1" fmla="*/ 10000 w 13831"/>
              <a:gd name="connsiteY1" fmla="*/ 10000 h 10000"/>
              <a:gd name="connsiteX2" fmla="*/ 0 w 13831"/>
              <a:gd name="connsiteY2" fmla="*/ 9741 h 10000"/>
              <a:gd name="connsiteX3" fmla="*/ 3572 w 13831"/>
              <a:gd name="connsiteY3" fmla="*/ 0 h 10000"/>
              <a:gd name="connsiteX0" fmla="*/ 6195 w 10000"/>
              <a:gd name="connsiteY0" fmla="*/ 167 h 10000"/>
              <a:gd name="connsiteX1" fmla="*/ 10000 w 10000"/>
              <a:gd name="connsiteY1" fmla="*/ 10000 h 10000"/>
              <a:gd name="connsiteX2" fmla="*/ 0 w 10000"/>
              <a:gd name="connsiteY2" fmla="*/ 9741 h 10000"/>
              <a:gd name="connsiteX3" fmla="*/ 3572 w 10000"/>
              <a:gd name="connsiteY3" fmla="*/ 0 h 10000"/>
              <a:gd name="connsiteX0" fmla="*/ 6914 w 10719"/>
              <a:gd name="connsiteY0" fmla="*/ 167 h 10000"/>
              <a:gd name="connsiteX1" fmla="*/ 10719 w 10719"/>
              <a:gd name="connsiteY1" fmla="*/ 10000 h 10000"/>
              <a:gd name="connsiteX2" fmla="*/ 0 w 10719"/>
              <a:gd name="connsiteY2" fmla="*/ 9533 h 10000"/>
              <a:gd name="connsiteX3" fmla="*/ 4291 w 10719"/>
              <a:gd name="connsiteY3" fmla="*/ 0 h 10000"/>
              <a:gd name="connsiteX0" fmla="*/ 6914 w 12086"/>
              <a:gd name="connsiteY0" fmla="*/ 167 h 10208"/>
              <a:gd name="connsiteX1" fmla="*/ 12086 w 12086"/>
              <a:gd name="connsiteY1" fmla="*/ 10208 h 10208"/>
              <a:gd name="connsiteX2" fmla="*/ 0 w 12086"/>
              <a:gd name="connsiteY2" fmla="*/ 9533 h 10208"/>
              <a:gd name="connsiteX3" fmla="*/ 4291 w 12086"/>
              <a:gd name="connsiteY3" fmla="*/ 0 h 10208"/>
              <a:gd name="connsiteX0" fmla="*/ 6986 w 12158"/>
              <a:gd name="connsiteY0" fmla="*/ 167 h 10208"/>
              <a:gd name="connsiteX1" fmla="*/ 12158 w 12158"/>
              <a:gd name="connsiteY1" fmla="*/ 10208 h 10208"/>
              <a:gd name="connsiteX2" fmla="*/ 0 w 12158"/>
              <a:gd name="connsiteY2" fmla="*/ 9948 h 10208"/>
              <a:gd name="connsiteX3" fmla="*/ 4363 w 12158"/>
              <a:gd name="connsiteY3" fmla="*/ 0 h 10208"/>
              <a:gd name="connsiteX0" fmla="*/ 6986 w 12158"/>
              <a:gd name="connsiteY0" fmla="*/ 167 h 9948"/>
              <a:gd name="connsiteX1" fmla="*/ 12158 w 12158"/>
              <a:gd name="connsiteY1" fmla="*/ 9585 h 9948"/>
              <a:gd name="connsiteX2" fmla="*/ 0 w 12158"/>
              <a:gd name="connsiteY2" fmla="*/ 9948 h 9948"/>
              <a:gd name="connsiteX3" fmla="*/ 4363 w 12158"/>
              <a:gd name="connsiteY3" fmla="*/ 0 h 9948"/>
              <a:gd name="connsiteX0" fmla="*/ 5746 w 10000"/>
              <a:gd name="connsiteY0" fmla="*/ 168 h 9635"/>
              <a:gd name="connsiteX1" fmla="*/ 10000 w 10000"/>
              <a:gd name="connsiteY1" fmla="*/ 9635 h 9635"/>
              <a:gd name="connsiteX2" fmla="*/ 0 w 10000"/>
              <a:gd name="connsiteY2" fmla="*/ 9583 h 9635"/>
              <a:gd name="connsiteX3" fmla="*/ 3589 w 10000"/>
              <a:gd name="connsiteY3" fmla="*/ 0 h 9635"/>
              <a:gd name="connsiteX0" fmla="*/ 5924 w 10000"/>
              <a:gd name="connsiteY0" fmla="*/ 174 h 10000"/>
              <a:gd name="connsiteX1" fmla="*/ 10000 w 10000"/>
              <a:gd name="connsiteY1" fmla="*/ 10000 h 10000"/>
              <a:gd name="connsiteX2" fmla="*/ 0 w 10000"/>
              <a:gd name="connsiteY2" fmla="*/ 9946 h 10000"/>
              <a:gd name="connsiteX3" fmla="*/ 3589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5924" y="174"/>
                </a:moveTo>
                <a:lnTo>
                  <a:pt x="10000" y="10000"/>
                </a:lnTo>
                <a:lnTo>
                  <a:pt x="0" y="9946"/>
                </a:lnTo>
                <a:cubicBezTo>
                  <a:pt x="980" y="6558"/>
                  <a:pt x="2609" y="3388"/>
                  <a:pt x="3589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FR" sz="1000" u="none" dirty="0"/>
          </a:p>
        </p:txBody>
      </p:sp>
      <p:sp>
        <p:nvSpPr>
          <p:cNvPr id="21" name="TextBox 20"/>
          <p:cNvSpPr txBox="1"/>
          <p:nvPr/>
        </p:nvSpPr>
        <p:spPr>
          <a:xfrm>
            <a:off x="360072" y="1772816"/>
            <a:ext cx="6840220" cy="2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</a:extLst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u="none" dirty="0" smtClean="0">
                <a:latin typeface="Arial"/>
                <a:cs typeface="Arial"/>
              </a:rPr>
              <a:t>Example: Vehicle electrification</a:t>
            </a:r>
          </a:p>
        </p:txBody>
      </p:sp>
      <p:sp>
        <p:nvSpPr>
          <p:cNvPr id="68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1540" y="6489340"/>
            <a:ext cx="79375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defTabSz="962025" eaLnBrk="0" hangingPunct="0">
              <a:lnSpc>
                <a:spcPct val="90000"/>
              </a:lnSpc>
              <a:spcBef>
                <a:spcPct val="10000"/>
              </a:spcBef>
              <a:tabLst>
                <a:tab pos="471488" algn="l"/>
                <a:tab pos="663575" algn="l"/>
              </a:tabLst>
            </a:pPr>
            <a:r>
              <a:rPr lang="en-US" sz="800" b="0" u="none" dirty="0">
                <a:solidFill>
                  <a:srgbClr val="000000"/>
                </a:solidFill>
              </a:rPr>
              <a:t>Source:	</a:t>
            </a:r>
            <a:r>
              <a:rPr lang="en-US" sz="800" b="0" u="none" dirty="0" smtClean="0">
                <a:solidFill>
                  <a:srgbClr val="000000"/>
                </a:solidFill>
              </a:rPr>
              <a:t>World Economic Forum, Sustainable Transport Ecosystems</a:t>
            </a:r>
            <a:endParaRPr lang="en-US" sz="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49263"/>
            <a:ext cx="7023100" cy="1143000"/>
          </a:xfrm>
        </p:spPr>
        <p:txBody>
          <a:bodyPr/>
          <a:lstStyle/>
          <a:p>
            <a:r>
              <a:rPr lang="en-GB" dirty="0" smtClean="0"/>
              <a:t>Potential beyond traditional transport technologies is mainly expected from new ICT and consumer trends</a:t>
            </a:r>
            <a:endParaRPr lang="en-GB" dirty="0"/>
          </a:p>
        </p:txBody>
      </p:sp>
      <p:grpSp>
        <p:nvGrpSpPr>
          <p:cNvPr id="47" name="Group 29"/>
          <p:cNvGrpSpPr/>
          <p:nvPr/>
        </p:nvGrpSpPr>
        <p:grpSpPr>
          <a:xfrm>
            <a:off x="3275856" y="3384377"/>
            <a:ext cx="258763" cy="1819275"/>
            <a:chOff x="5634116" y="2001868"/>
            <a:chExt cx="258763" cy="1819275"/>
          </a:xfrm>
          <a:solidFill>
            <a:schemeClr val="bg2"/>
          </a:solidFill>
        </p:grpSpPr>
        <p:sp>
          <p:nvSpPr>
            <p:cNvPr id="48" name="Chevron 47"/>
            <p:cNvSpPr/>
            <p:nvPr/>
          </p:nvSpPr>
          <p:spPr bwMode="auto">
            <a:xfrm>
              <a:off x="5634116" y="2192368"/>
              <a:ext cx="147638" cy="1438275"/>
            </a:xfrm>
            <a:prstGeom prst="chevron">
              <a:avLst>
                <a:gd name="adj" fmla="val 94464"/>
              </a:avLst>
            </a:prstGeom>
            <a:grp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tIns="90000" bIns="9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5675391" y="2001868"/>
              <a:ext cx="217488" cy="1819275"/>
            </a:xfrm>
            <a:prstGeom prst="chevron">
              <a:avLst>
                <a:gd name="adj" fmla="val 79395"/>
              </a:avLst>
            </a:prstGeom>
            <a:grp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tIns="90000" bIns="9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>
            <p:custDataLst>
              <p:tags r:id="rId1"/>
            </p:custDataLst>
          </p:nvPr>
        </p:nvSpPr>
        <p:spPr>
          <a:xfrm>
            <a:off x="1079612" y="1783849"/>
            <a:ext cx="1359346" cy="276999"/>
          </a:xfrm>
          <a:prstGeom prst="rect">
            <a:avLst/>
          </a:prstGeom>
          <a:noFill/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1C5799"/>
                </a:solidFill>
                <a:effectLst/>
                <a:uLnTx/>
                <a:uFillTx/>
              </a:rPr>
              <a:t>Megatrends 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835696" y="4365104"/>
            <a:ext cx="1283110" cy="1023188"/>
            <a:chOff x="7573553" y="4059641"/>
            <a:chExt cx="1283110" cy="1023188"/>
          </a:xfrm>
        </p:grpSpPr>
        <p:sp>
          <p:nvSpPr>
            <p:cNvPr id="68" name="Rectangle 67"/>
            <p:cNvSpPr/>
            <p:nvPr/>
          </p:nvSpPr>
          <p:spPr>
            <a:xfrm>
              <a:off x="7573553" y="4059641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E7D475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Social Media/Web 2.0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68" descr="Fotolia_37347846_S.jp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2" t="6290" r="6122" b="27883"/>
            <a:stretch>
              <a:fillRect/>
            </a:stretch>
          </p:blipFill>
          <p:spPr>
            <a:xfrm>
              <a:off x="7793064" y="4362104"/>
              <a:ext cx="844088" cy="673100"/>
            </a:xfrm>
            <a:prstGeom prst="rect">
              <a:avLst/>
            </a:prstGeom>
            <a:noFill/>
            <a:ln/>
          </p:spPr>
        </p:pic>
      </p:grpSp>
      <p:grpSp>
        <p:nvGrpSpPr>
          <p:cNvPr id="80" name="Group 79"/>
          <p:cNvGrpSpPr/>
          <p:nvPr/>
        </p:nvGrpSpPr>
        <p:grpSpPr>
          <a:xfrm>
            <a:off x="1835696" y="2197162"/>
            <a:ext cx="1283110" cy="1023188"/>
            <a:chOff x="4611598" y="4060406"/>
            <a:chExt cx="1283110" cy="1023188"/>
          </a:xfrm>
        </p:grpSpPr>
        <p:sp>
          <p:nvSpPr>
            <p:cNvPr id="70" name="Rectangle 69"/>
            <p:cNvSpPr/>
            <p:nvPr/>
          </p:nvSpPr>
          <p:spPr>
            <a:xfrm>
              <a:off x="4611598" y="4060406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E7D475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Mobile Connectivity </a:t>
              </a:r>
              <a:br>
                <a:rPr lang="en-GB" sz="900" b="1" i="1" dirty="0" smtClean="0">
                  <a:solidFill>
                    <a:schemeClr val="tx1"/>
                  </a:solidFill>
                </a:rPr>
              </a:br>
              <a:r>
                <a:rPr lang="en-GB" sz="900" b="1" i="1" dirty="0" smtClean="0">
                  <a:solidFill>
                    <a:schemeClr val="tx1"/>
                  </a:solidFill>
                </a:rPr>
                <a:t>3.0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70" descr="Fotolia_27848652_S.jp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6452"/>
            <a:stretch>
              <a:fillRect/>
            </a:stretch>
          </p:blipFill>
          <p:spPr>
            <a:xfrm>
              <a:off x="4833371" y="4362104"/>
              <a:ext cx="839565" cy="673100"/>
            </a:xfrm>
            <a:prstGeom prst="rect">
              <a:avLst/>
            </a:prstGeom>
            <a:noFill/>
            <a:ln/>
          </p:spPr>
        </p:pic>
      </p:grpSp>
      <p:grpSp>
        <p:nvGrpSpPr>
          <p:cNvPr id="79" name="Group 78"/>
          <p:cNvGrpSpPr/>
          <p:nvPr/>
        </p:nvGrpSpPr>
        <p:grpSpPr>
          <a:xfrm>
            <a:off x="1835696" y="3284984"/>
            <a:ext cx="1283110" cy="1023188"/>
            <a:chOff x="3130620" y="4060406"/>
            <a:chExt cx="1283110" cy="1023188"/>
          </a:xfrm>
        </p:grpSpPr>
        <p:sp>
          <p:nvSpPr>
            <p:cNvPr id="72" name="Rectangle 71"/>
            <p:cNvSpPr/>
            <p:nvPr/>
          </p:nvSpPr>
          <p:spPr>
            <a:xfrm>
              <a:off x="3130620" y="4060406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E7D475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E-/M-Commerce &amp; Multichannel Retail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73" name="Picture 72" descr="Fotolia_40302617_S.jp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2" t="12220" r="2622" b="12220"/>
            <a:stretch>
              <a:fillRect/>
            </a:stretch>
          </p:blipFill>
          <p:spPr>
            <a:xfrm>
              <a:off x="3350131" y="4362104"/>
              <a:ext cx="844088" cy="673100"/>
            </a:xfrm>
            <a:prstGeom prst="rect">
              <a:avLst/>
            </a:prstGeom>
            <a:noFill/>
            <a:ln/>
          </p:spPr>
        </p:pic>
      </p:grpSp>
      <p:grpSp>
        <p:nvGrpSpPr>
          <p:cNvPr id="78" name="Group 77"/>
          <p:cNvGrpSpPr/>
          <p:nvPr/>
        </p:nvGrpSpPr>
        <p:grpSpPr>
          <a:xfrm>
            <a:off x="425147" y="2185892"/>
            <a:ext cx="1283110" cy="1023188"/>
            <a:chOff x="1649642" y="4060406"/>
            <a:chExt cx="1283110" cy="1023188"/>
          </a:xfrm>
        </p:grpSpPr>
        <p:sp>
          <p:nvSpPr>
            <p:cNvPr id="74" name="Rectangle 73"/>
            <p:cNvSpPr/>
            <p:nvPr/>
          </p:nvSpPr>
          <p:spPr>
            <a:xfrm>
              <a:off x="1649642" y="4060406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E7D475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Cloud Solutions/Big Data Analytics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Fotolia_33496134_S.jp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/>
            <a:srcRect l="2056" r="2056" b="48750"/>
            <a:stretch>
              <a:fillRect/>
            </a:stretch>
          </p:blipFill>
          <p:spPr>
            <a:xfrm>
              <a:off x="1871415" y="4362104"/>
              <a:ext cx="839564" cy="673100"/>
            </a:xfrm>
            <a:prstGeom prst="rect">
              <a:avLst/>
            </a:prstGeom>
            <a:noFill/>
            <a:ln/>
          </p:spPr>
        </p:pic>
      </p:grpSp>
      <p:grpSp>
        <p:nvGrpSpPr>
          <p:cNvPr id="81" name="Group 80"/>
          <p:cNvGrpSpPr/>
          <p:nvPr/>
        </p:nvGrpSpPr>
        <p:grpSpPr>
          <a:xfrm>
            <a:off x="425147" y="3284984"/>
            <a:ext cx="1283110" cy="1023188"/>
            <a:chOff x="6092576" y="4060406"/>
            <a:chExt cx="1283110" cy="1023188"/>
          </a:xfrm>
        </p:grpSpPr>
        <p:sp>
          <p:nvSpPr>
            <p:cNvPr id="76" name="Rectangle 75"/>
            <p:cNvSpPr/>
            <p:nvPr/>
          </p:nvSpPr>
          <p:spPr>
            <a:xfrm>
              <a:off x="6092576" y="4060406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E7D475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Internet of Things/ Smart Transport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77" name="Object 1" descr="image00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390985" y="4348912"/>
              <a:ext cx="686292" cy="68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3" name="Group 82"/>
          <p:cNvGrpSpPr/>
          <p:nvPr/>
        </p:nvGrpSpPr>
        <p:grpSpPr>
          <a:xfrm>
            <a:off x="425147" y="4365104"/>
            <a:ext cx="1283110" cy="1023188"/>
            <a:chOff x="7573553" y="2840441"/>
            <a:chExt cx="1283110" cy="1023188"/>
          </a:xfrm>
        </p:grpSpPr>
        <p:sp>
          <p:nvSpPr>
            <p:cNvPr id="84" name="Rectangle 83"/>
            <p:cNvSpPr/>
            <p:nvPr/>
          </p:nvSpPr>
          <p:spPr>
            <a:xfrm>
              <a:off x="7573553" y="2840441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ACC6D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Information &amp; Enter-tainment Everywhere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85" name="Picture 84" descr="Fotolia_41637506_S.jp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/>
            <a:srcRect r="16755"/>
            <a:stretch>
              <a:fillRect/>
            </a:stretch>
          </p:blipFill>
          <p:spPr>
            <a:xfrm>
              <a:off x="7793103" y="3149600"/>
              <a:ext cx="844010" cy="675927"/>
            </a:xfrm>
            <a:prstGeom prst="rect">
              <a:avLst/>
            </a:prstGeom>
            <a:noFill/>
            <a:ln/>
          </p:spPr>
        </p:pic>
      </p:grpSp>
      <p:grpSp>
        <p:nvGrpSpPr>
          <p:cNvPr id="88" name="Group 87"/>
          <p:cNvGrpSpPr/>
          <p:nvPr/>
        </p:nvGrpSpPr>
        <p:grpSpPr>
          <a:xfrm>
            <a:off x="1835696" y="5481228"/>
            <a:ext cx="1283110" cy="1023188"/>
            <a:chOff x="7573553" y="5278841"/>
            <a:chExt cx="1283110" cy="1023188"/>
          </a:xfrm>
        </p:grpSpPr>
        <p:sp>
          <p:nvSpPr>
            <p:cNvPr id="86" name="Rectangle 85"/>
            <p:cNvSpPr/>
            <p:nvPr/>
          </p:nvSpPr>
          <p:spPr>
            <a:xfrm>
              <a:off x="7573553" y="5278841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BBAD87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defTabSz="457200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Seamless User Experience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86" descr="Fotolia_31532909_S.jp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rcRect t="10116" b="10116"/>
            <a:stretch>
              <a:fillRect/>
            </a:stretch>
          </p:blipFill>
          <p:spPr>
            <a:xfrm>
              <a:off x="7793199" y="5582704"/>
              <a:ext cx="843818" cy="673100"/>
            </a:xfrm>
            <a:prstGeom prst="rect">
              <a:avLst/>
            </a:prstGeom>
            <a:noFill/>
            <a:ln/>
          </p:spPr>
        </p:pic>
      </p:grpSp>
      <p:grpSp>
        <p:nvGrpSpPr>
          <p:cNvPr id="91" name="Group 90"/>
          <p:cNvGrpSpPr/>
          <p:nvPr/>
        </p:nvGrpSpPr>
        <p:grpSpPr>
          <a:xfrm>
            <a:off x="425147" y="5489581"/>
            <a:ext cx="1283110" cy="1023188"/>
            <a:chOff x="3130620" y="1622006"/>
            <a:chExt cx="1283110" cy="1023188"/>
          </a:xfrm>
        </p:grpSpPr>
        <p:sp>
          <p:nvSpPr>
            <p:cNvPr id="89" name="Rectangle 88"/>
            <p:cNvSpPr/>
            <p:nvPr/>
          </p:nvSpPr>
          <p:spPr>
            <a:xfrm>
              <a:off x="3130620" y="1622006"/>
              <a:ext cx="1283110" cy="10231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8EC6A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7994" rIns="0" bIns="90000" rtlCol="0" anchor="t" anchorCtr="0"/>
            <a:lstStyle/>
            <a:p>
              <a:pPr algn="ctr" eaLnBrk="0" hangingPunct="0"/>
              <a:r>
                <a:rPr lang="en-GB" sz="900" b="1" i="1" dirty="0" smtClean="0">
                  <a:solidFill>
                    <a:schemeClr val="tx1"/>
                  </a:solidFill>
                </a:rPr>
                <a:t>Emergence of Megacities</a:t>
              </a:r>
              <a:endParaRPr lang="en-GB" sz="9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Fotolia_41264075_XS.jp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rcRect l="8674" t="21114" r="27834" b="3029"/>
            <a:stretch>
              <a:fillRect/>
            </a:stretch>
          </p:blipFill>
          <p:spPr>
            <a:xfrm>
              <a:off x="3350131" y="1925105"/>
              <a:ext cx="844088" cy="673100"/>
            </a:xfrm>
            <a:prstGeom prst="rect">
              <a:avLst/>
            </a:prstGeom>
            <a:noFill/>
            <a:ln/>
          </p:spPr>
        </p:pic>
      </p:grpSp>
      <p:cxnSp>
        <p:nvCxnSpPr>
          <p:cNvPr id="269" name="Straight Connector 268"/>
          <p:cNvCxnSpPr/>
          <p:nvPr>
            <p:custDataLst>
              <p:tags r:id="rId2"/>
            </p:custDataLst>
          </p:nvPr>
        </p:nvCxnSpPr>
        <p:spPr>
          <a:xfrm>
            <a:off x="3602972" y="6377419"/>
            <a:ext cx="5541028" cy="0"/>
          </a:xfrm>
          <a:prstGeom prst="line">
            <a:avLst/>
          </a:prstGeom>
          <a:noFill/>
          <a:ln w="22225" cap="flat" cmpd="sng" algn="ctr">
            <a:solidFill>
              <a:srgbClr val="808080"/>
            </a:solidFill>
            <a:prstDash val="solid"/>
            <a:tailEnd type="stealth" w="lg" len="lg"/>
          </a:ln>
          <a:effectLst/>
        </p:spPr>
      </p:cxnSp>
      <p:sp>
        <p:nvSpPr>
          <p:cNvPr id="270" name="TextBox 269"/>
          <p:cNvSpPr txBox="1"/>
          <p:nvPr/>
        </p:nvSpPr>
        <p:spPr>
          <a:xfrm>
            <a:off x="3743021" y="2198439"/>
            <a:ext cx="2412520" cy="215444"/>
          </a:xfrm>
          <a:prstGeom prst="rect">
            <a:avLst/>
          </a:prstGeom>
          <a:noFill/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dirty="0" smtClean="0">
                <a:ln>
                  <a:noFill/>
                </a:ln>
                <a:solidFill>
                  <a:srgbClr val="1C5799"/>
                </a:solidFill>
                <a:effectLst/>
                <a:uLnTx/>
                <a:uFillTx/>
              </a:rPr>
              <a:t>Benefits to society (by 2025)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6082463" y="6423139"/>
            <a:ext cx="2660985" cy="215444"/>
          </a:xfrm>
          <a:prstGeom prst="rect">
            <a:avLst/>
          </a:prstGeom>
          <a:noFill/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dirty="0" smtClean="0">
                <a:ln>
                  <a:noFill/>
                </a:ln>
                <a:solidFill>
                  <a:srgbClr val="1C5799"/>
                </a:solidFill>
                <a:effectLst/>
                <a:uLnTx/>
                <a:uFillTx/>
              </a:rPr>
              <a:t>Business opportunity (by 2025)</a:t>
            </a:r>
          </a:p>
        </p:txBody>
      </p:sp>
      <p:grpSp>
        <p:nvGrpSpPr>
          <p:cNvPr id="272" name="Group 271"/>
          <p:cNvGrpSpPr/>
          <p:nvPr/>
        </p:nvGrpSpPr>
        <p:grpSpPr>
          <a:xfrm>
            <a:off x="3805077" y="2666491"/>
            <a:ext cx="2223686" cy="504000"/>
            <a:chOff x="2084345" y="1128913"/>
            <a:chExt cx="2223686" cy="504000"/>
          </a:xfr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grpSpPr>
        <p:sp>
          <p:nvSpPr>
            <p:cNvPr id="273" name="TextBox 272"/>
            <p:cNvSpPr txBox="1"/>
            <p:nvPr/>
          </p:nvSpPr>
          <p:spPr>
            <a:xfrm>
              <a:off x="2084345" y="1145705"/>
              <a:ext cx="1763303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Condition-based megacity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traffic management</a:t>
              </a:r>
            </a:p>
          </p:txBody>
        </p:sp>
        <p:pic>
          <p:nvPicPr>
            <p:cNvPr id="274" name="Picture 273" descr="Ampel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3804963" y="1128913"/>
              <a:ext cx="503068" cy="504000"/>
            </a:xfrm>
            <a:prstGeom prst="rect">
              <a:avLst/>
            </a:prstGeom>
          </p:spPr>
        </p:pic>
      </p:grpSp>
      <p:grpSp>
        <p:nvGrpSpPr>
          <p:cNvPr id="275" name="Group 274"/>
          <p:cNvGrpSpPr/>
          <p:nvPr/>
        </p:nvGrpSpPr>
        <p:grpSpPr>
          <a:xfrm>
            <a:off x="6038207" y="2954523"/>
            <a:ext cx="2710257" cy="376177"/>
            <a:chOff x="4470508" y="1458159"/>
            <a:chExt cx="2710257" cy="376177"/>
          </a:xfr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grpSpPr>
        <p:sp>
          <p:nvSpPr>
            <p:cNvPr id="276" name="TextBox 275"/>
            <p:cNvSpPr txBox="1"/>
            <p:nvPr/>
          </p:nvSpPr>
          <p:spPr>
            <a:xfrm>
              <a:off x="4875647" y="1458159"/>
              <a:ext cx="2305118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Tracking- and transparency-based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logistics optimizer</a:t>
              </a:r>
            </a:p>
          </p:txBody>
        </p:sp>
        <p:pic>
          <p:nvPicPr>
            <p:cNvPr id="277" name="Picture 276" descr="Chi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4470508" y="1495248"/>
              <a:ext cx="338464" cy="339088"/>
            </a:xfrm>
            <a:prstGeom prst="rect">
              <a:avLst/>
            </a:prstGeom>
          </p:spPr>
        </p:pic>
      </p:grpSp>
      <p:grpSp>
        <p:nvGrpSpPr>
          <p:cNvPr id="278" name="Group 277"/>
          <p:cNvGrpSpPr/>
          <p:nvPr/>
        </p:nvGrpSpPr>
        <p:grpSpPr>
          <a:xfrm>
            <a:off x="6373379" y="3422575"/>
            <a:ext cx="2339081" cy="432796"/>
            <a:chOff x="4975743" y="1838782"/>
            <a:chExt cx="2339081" cy="432796"/>
          </a:xfr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grpSpPr>
        <p:sp>
          <p:nvSpPr>
            <p:cNvPr id="279" name="TextBox 278"/>
            <p:cNvSpPr txBox="1"/>
            <p:nvPr/>
          </p:nvSpPr>
          <p:spPr>
            <a:xfrm>
              <a:off x="5482591" y="1860268"/>
              <a:ext cx="183223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Fully automated check-in,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security and border control</a:t>
              </a:r>
            </a:p>
          </p:txBody>
        </p:sp>
        <p:pic>
          <p:nvPicPr>
            <p:cNvPr id="280" name="Picture 279" descr="Pfeil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4975743" y="1838782"/>
              <a:ext cx="432000" cy="432796"/>
            </a:xfrm>
            <a:prstGeom prst="rect">
              <a:avLst/>
            </a:prstGeom>
          </p:spPr>
        </p:pic>
      </p:grpSp>
      <p:grpSp>
        <p:nvGrpSpPr>
          <p:cNvPr id="281" name="Group 280"/>
          <p:cNvGrpSpPr/>
          <p:nvPr/>
        </p:nvGrpSpPr>
        <p:grpSpPr>
          <a:xfrm>
            <a:off x="6362422" y="3998639"/>
            <a:ext cx="2602066" cy="432158"/>
            <a:chOff x="4964786" y="2486744"/>
            <a:chExt cx="2602066" cy="432158"/>
          </a:xfr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grpSpPr>
        <p:sp>
          <p:nvSpPr>
            <p:cNvPr id="282" name="TextBox 281"/>
            <p:cNvSpPr txBox="1"/>
            <p:nvPr/>
          </p:nvSpPr>
          <p:spPr>
            <a:xfrm>
              <a:off x="5462109" y="2486744"/>
              <a:ext cx="210474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Integrated proactive intermodal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travel assistant</a:t>
              </a:r>
            </a:p>
          </p:txBody>
        </p:sp>
        <p:pic>
          <p:nvPicPr>
            <p:cNvPr id="283" name="Picture 282" descr="Weltkugel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4964786" y="2486902"/>
              <a:ext cx="432000" cy="432000"/>
            </a:xfrm>
            <a:prstGeom prst="rect">
              <a:avLst/>
            </a:prstGeom>
          </p:spPr>
        </p:pic>
      </p:grpSp>
      <p:grpSp>
        <p:nvGrpSpPr>
          <p:cNvPr id="284" name="Group 45"/>
          <p:cNvGrpSpPr/>
          <p:nvPr/>
        </p:nvGrpSpPr>
        <p:grpSpPr>
          <a:xfrm>
            <a:off x="3969557" y="4337193"/>
            <a:ext cx="1682563" cy="1674304"/>
            <a:chOff x="2281277" y="2295205"/>
            <a:chExt cx="2161850" cy="2034698"/>
          </a:xfr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grpSpPr>
        <p:sp>
          <p:nvSpPr>
            <p:cNvPr id="285" name="Oval 284"/>
            <p:cNvSpPr/>
            <p:nvPr/>
          </p:nvSpPr>
          <p:spPr>
            <a:xfrm>
              <a:off x="4299127" y="2295205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4171039" y="2570665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3816771" y="2785649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3534815" y="3050085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2281277" y="4185903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3399747" y="3338021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4164527" y="3207357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Oval 299"/>
            <p:cNvSpPr/>
            <p:nvPr>
              <p:custDataLst>
                <p:tags r:id="rId6"/>
              </p:custDataLst>
            </p:nvPr>
          </p:nvSpPr>
          <p:spPr>
            <a:xfrm>
              <a:off x="3639028" y="3478600"/>
              <a:ext cx="144000" cy="144000"/>
            </a:xfrm>
            <a:prstGeom prst="ellipse">
              <a:avLst/>
            </a:prstGeom>
            <a:solidFill>
              <a:srgbClr val="5D8CC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15" name="Straight Connector 314"/>
          <p:cNvCxnSpPr/>
          <p:nvPr>
            <p:custDataLst>
              <p:tags r:id="rId3"/>
            </p:custDataLst>
          </p:nvPr>
        </p:nvCxnSpPr>
        <p:spPr>
          <a:xfrm flipV="1">
            <a:off x="3602972" y="2245476"/>
            <a:ext cx="0" cy="4139563"/>
          </a:xfrm>
          <a:prstGeom prst="line">
            <a:avLst/>
          </a:prstGeom>
          <a:noFill/>
          <a:ln w="22225" cap="flat" cmpd="sng" algn="ctr">
            <a:solidFill>
              <a:srgbClr val="808080"/>
            </a:solidFill>
            <a:prstDash val="solid"/>
            <a:tailEnd type="stealth" w="lg" len="lg"/>
          </a:ln>
          <a:effectLst/>
        </p:spPr>
      </p:cxnSp>
      <p:sp>
        <p:nvSpPr>
          <p:cNvPr id="331" name="TextBox 330"/>
          <p:cNvSpPr txBox="1"/>
          <p:nvPr>
            <p:custDataLst>
              <p:tags r:id="rId4"/>
            </p:custDataLst>
          </p:nvPr>
        </p:nvSpPr>
        <p:spPr>
          <a:xfrm>
            <a:off x="4437657" y="1783849"/>
            <a:ext cx="3590727" cy="276999"/>
          </a:xfrm>
          <a:prstGeom prst="rect">
            <a:avLst/>
          </a:prstGeom>
          <a:noFill/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1C5799"/>
                </a:solidFill>
                <a:effectLst/>
                <a:uLnTx/>
                <a:uFillTx/>
              </a:rPr>
              <a:t>Solutions for</a:t>
            </a:r>
            <a:r>
              <a:rPr kumimoji="0" lang="en-GB" sz="1800" b="1" i="0" u="none" strike="noStrike" kern="0" cap="none" spc="0" normalizeH="0" dirty="0" smtClean="0">
                <a:ln>
                  <a:noFill/>
                </a:ln>
                <a:solidFill>
                  <a:srgbClr val="1C5799"/>
                </a:solidFill>
                <a:effectLst/>
                <a:uLnTx/>
                <a:uFillTx/>
              </a:rPr>
              <a:t> connected mobility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rgbClr val="1C5799"/>
              </a:solidFill>
              <a:effectLst/>
              <a:uLnTx/>
              <a:uFillTx/>
            </a:endParaRPr>
          </a:p>
        </p:txBody>
      </p:sp>
      <p:sp>
        <p:nvSpPr>
          <p:cNvPr id="57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540" y="6667834"/>
            <a:ext cx="79375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defTabSz="962025" eaLnBrk="0" hangingPunct="0">
              <a:lnSpc>
                <a:spcPct val="90000"/>
              </a:lnSpc>
              <a:spcBef>
                <a:spcPct val="10000"/>
              </a:spcBef>
              <a:tabLst>
                <a:tab pos="471488" algn="l"/>
                <a:tab pos="663575" algn="l"/>
              </a:tabLst>
            </a:pPr>
            <a:r>
              <a:rPr lang="en-GB" sz="800" b="0" u="none" dirty="0" smtClean="0">
                <a:solidFill>
                  <a:srgbClr val="000000"/>
                </a:solidFill>
              </a:rPr>
              <a:t>Source:	World Economic Forum, Connected World</a:t>
            </a:r>
            <a:endParaRPr lang="en-GB" sz="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3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8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0&quot;&gt;&lt;elem m_fUsage=&quot;2.01383592138882770000E+000&quot;&gt;&lt;m_ppcolschidx val=&quot;0&quot;/&gt;&lt;m_rgb r=&quot;b2&quot; g=&quot;df&quot; b=&quot;8a&quot;/&gt;&lt;/elem&gt;&lt;elem m_fUsage=&quot;1.15756706508226690000E+000&quot;&gt;&lt;m_ppcolschidx val=&quot;0&quot;/&gt;&lt;m_rgb r=&quot;fd&quot; g=&quot;bf&quot; b=&quot;6f&quot;/&gt;&lt;/elem&gt;&lt;elem m_fUsage=&quot;1.07952383820616690000E+000&quot;&gt;&lt;m_ppcolschidx val=&quot;0&quot;/&gt;&lt;m_rgb r=&quot;ff&quot; g=&quot;7f&quot; b=&quot;0&quot;/&gt;&lt;/elem&gt;&lt;elem m_fUsage=&quot;1.00000000000000000000E+000&quot;&gt;&lt;m_ppcolschidx val=&quot;0&quot;/&gt;&lt;m_rgb r=&quot;ed&quot; g=&quot;d3&quot; b=&quot;d8&quot;/&gt;&lt;/elem&gt;&lt;elem m_fUsage=&quot;9.00000000000000020000E-001&quot;&gt;&lt;m_ppcolschidx val=&quot;0&quot;/&gt;&lt;m_rgb r=&quot;aa&quot; g=&quot;5e&quot; b=&quot;63&quot;/&gt;&lt;/elem&gt;&lt;elem m_fUsage=&quot;8.74610818892266770000E-001&quot;&gt;&lt;m_ppcolschidx val=&quot;0&quot;/&gt;&lt;m_rgb r=&quot;1f&quot; g=&quot;78&quot; b=&quot;b4&quot;/&gt;&lt;/elem&gt;&lt;elem m_fUsage=&quot;7.93610818892266810000E-001&quot;&gt;&lt;m_ppcolschidx val=&quot;0&quot;/&gt;&lt;m_rgb r=&quot;33&quot; g=&quot;a0&quot; b=&quot;2c&quot;/&gt;&lt;/elem&gt;&lt;elem m_fUsage=&quot;7.20710818892266850000E-001&quot;&gt;&lt;m_ppcolschidx val=&quot;0&quot;/&gt;&lt;m_rgb r=&quot;fb&quot; g=&quot;9a&quot; b=&quot;99&quot;/&gt;&lt;/elem&gt;&lt;elem m_fUsage=&quot;6.75818261969139410000E-001&quot;&gt;&lt;m_ppcolschidx val=&quot;0&quot;/&gt;&lt;m_rgb r=&quot;e3&quot; g=&quot;1a&quot; b=&quot;1c&quot;/&gt;&lt;/elem&gt;&lt;elem m_fUsage=&quot;6.55100818892266790000E-001&quot;&gt;&lt;m_ppcolschidx val=&quot;0&quot;/&gt;&lt;m_rgb r=&quot;b5&quot; g=&quot;a5&quot; b=&quot;ab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yDFgclvUeSrAOle8XDR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80sT4v80quge_x.34XR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L16RVieU6g0VpMn6Ty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e5z1GLIEKgtqxcN6p3a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7kBaKg1USqurU.Yh6Ea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yYLXlBmUWpaTksdwIA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.yboAmUE.agTzdws8fV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U6PqMlwkOuYtJAu4WBg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LSyoKIrk28arg5iT.n.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4r.uH.NkW1VqoiKJIf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EmNlLHREyOPBN3_e9Y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s8_fZtn0ur7FdGq2Jnr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iyy7H3tkipXayPxgI0L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zdJ6SgRkWobCAjRglk6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hHgIXfgUWWWxIiMgggF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iyy7H3tkipXayPxgI0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vTQMSbk6zs4zMkx68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YKGyYPcEy6z6TxQdOY1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.B.Z9na0KAsVVuQVm2e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odqnK6XUqC7BlDYAoaB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2K1bSyzU.FtwW0g84eW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9zSjoL4kukT0LEgzJ.x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jhaS.dFECpy7Nt7JIui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TAgMxF5Uq5fpEL8dsc0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pENyGt4kGxgleXflZtW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ANsxaz40yVTaibAQPw4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TMLfJz0EiCVUKgrRx1s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Y8xpoU00mMdFOpQo1O1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MDFMmikOhaZ.52wnw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QAq1sWtkmJ3OuiyjKt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YIkFIwi0CltnNtbFF4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fII0VllkO3WqOhUWQk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Zdf5JoyUyaz3gS3a4B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lBreg8KUySmwBKkzGn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6owu1wN0uw89G3ePN8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i5B0.s8ku3J5T5juIH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sSliZFcUWWXEvXYjUE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1MjBU_QkKceff1NadW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GySep8vk2lTWG_hc6mc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J_Kjcz0u67J2vw95V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XwaR1EP0yY75goPkXn4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vTQMSbk6zs4zMkx68B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rhYrC3Vk..tI1PV3ki9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1L73I24kuL7Az8JaK7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lZD14gTUulVNVFiLrS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cFZyotB0Wr56_AwWi1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nnuY8X4UypGfYKnXkE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4gFBRRtkGKCUCiw9Bg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OodASS7E6bxSnS2ww7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67p40CWECLySUsNmSB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9VPRdSBU61LG02G3zZS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vJYKXdvUe.HDo3vEFx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Wtc2Gyf0irNFFHzTXt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3haG.6x0mCUEbbLgRu_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.qGSyhqUaVCXWEz.DZ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Xn_ktCA0Gf4b6UHWjG7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oC6OVHOU6A_ehyG_goE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aP04dI90S.atqIstHQ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4SEsqdiUGFDvYIl4g8Q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fklzy7N0KlTvexq6np6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XW6ald0yH4YAPgGkpJ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Fr7Muj6U6lQubrhfMf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ivWTfqDU2lMdMBqJe_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ZC_qRGdUirNO1RbdvD4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ZZiROSRE.QIjNHxktAF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vTQMSbk6zs4zMkx68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GoOZMsgE6rclTlLURV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OjcwEuYUC9KaFHftJa7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9Vpcn0jU.5SudMyqg4k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5r79gIj0afm8MDY3QTJ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yae4ZMQ0yWm01o9EaY4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IU7QkJ6E.rNypD6QCAZ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hfMyWzkeTCW56nJe1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XpfmFHc0qPX08wk9Io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qyOZmmvUyNnxxHKx5k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jo9ZwiOUCp0QcUyGfp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EMXlcbt06HQJTSVOydv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f5PR53G0CbbPrJCMC_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IU7QkJ6E.rNypD6QCAZ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vTQMSbk6zs4zMkx68B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wu5vuvkk6l0tYMaN_C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yNQ2xo1Eu8nKJdtvWQJ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Xx4HRcckO.0O_920tJ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LSyoKIrk28arg5iT.n.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4r.uH.NkW1VqoiKJIfx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EmNlLHREyOPBN3_e9Y7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ob_wx8g06A_4KzVwEJU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EQedyCkUWMY7ki41TB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bvq2G2s0mV2ogdZy5pV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80sT4v80quge_x.34XR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L16RVieU6g0VpMn6TyX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e5z1GLIEKgtqxcN6p3a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7kBaKg1USqurU.Yh6Ea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yYLXlBmUWpaTksdwIA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.yboAmUE.agTzdws8f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U6PqMlwkOuYtJAu4WBg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LSyoKIrk28arg5iT.n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4r.uH.NkW1VqoiKJIfx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EmNlLHREyOPBN3_e9Y7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9Vpcn0jU.5SudMyqg4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5r79gIj0afm8MDY3QTJ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yae4ZMQ0yWm01o9EaY4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IU7QkJ6E.rNypD6QCAZ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EMXlcbt06HQJTSVOydv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xhfMyWzkeTCW56nJe1S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XpfmFHc0qPX08wk9IoQ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qyOZmmvUyNnxxHKx5kO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jo9ZwiOUCp0QcUyGfpk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f5PR53G0CbbPrJCMC_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ziB_k60C624b9z70yc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IU7QkJ6E.rNypD6QCAZ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vTQMSbk6zs4zMkx68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wu5vuvkk6l0tYMaN_CS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yNQ2xo1Eu8nKJdtvWQJ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Xx4HRcckO.0O_920tJd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LSyoKIrk28arg5iT.n.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4r.uH.NkW1VqoiKJIfx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EmNlLHREyOPBN3_e9Y7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ob_wx8g06A_4KzVwEJU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EQedyCkUWMY7ki41TBQA"/>
</p:tagLst>
</file>

<file path=ppt/theme/theme1.xml><?xml version="1.0" encoding="utf-8"?>
<a:theme xmlns:a="http://schemas.openxmlformats.org/drawingml/2006/main" name="Presentation_Template2">
  <a:themeElements>
    <a:clrScheme name="WEF with ATK">
      <a:dk1>
        <a:srgbClr val="525152"/>
      </a:dk1>
      <a:lt1>
        <a:srgbClr val="FFFFFF"/>
      </a:lt1>
      <a:dk2>
        <a:srgbClr val="000000"/>
      </a:dk2>
      <a:lt2>
        <a:srgbClr val="3B5A9A"/>
      </a:lt2>
      <a:accent1>
        <a:srgbClr val="808080"/>
      </a:accent1>
      <a:accent2>
        <a:srgbClr val="A0A0A0"/>
      </a:accent2>
      <a:accent3>
        <a:srgbClr val="B9B9B9"/>
      </a:accent3>
      <a:accent4>
        <a:srgbClr val="DCDCDC"/>
      </a:accent4>
      <a:accent5>
        <a:srgbClr val="333333"/>
      </a:accent5>
      <a:accent6>
        <a:srgbClr val="5F5F5F"/>
      </a:accent6>
      <a:hlink>
        <a:srgbClr val="B9B9B9"/>
      </a:hlink>
      <a:folHlink>
        <a:srgbClr val="DCDCDC"/>
      </a:folHlink>
    </a:clrScheme>
    <a:fontScheme name="Presentation_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tx1"/>
          </a:solidFill>
        </a:ln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extLst>
          <a:ext uri="{909E8E84-426E-40DD-AFC4-6F175D3DCCD1}">
            <a14:hiddenFill xmlns:a14="http://schemas.microsoft.com/office/drawing/2010/main">
              <a:solidFill>
                <a:srgbClr val="A5FFFF"/>
              </a:solidFill>
            </a14:hiddenFill>
          </a:ext>
        </a:extLst>
      </a:spPr>
      <a:bodyPr vert="horz" wrap="square" lIns="0" tIns="0" rIns="0" bIns="0" rtlCol="0" anchorCtr="0">
        <a:spAutoFit/>
      </a:bodyPr>
      <a:lstStyle>
        <a:defPPr>
          <a:lnSpc>
            <a:spcPct val="90000"/>
          </a:lnSpc>
          <a:defRPr sz="1800" b="1" u="none" dirty="0" smtClean="0">
            <a:latin typeface="Arial"/>
            <a:cs typeface="Arial"/>
          </a:defRPr>
        </a:defPPr>
      </a:lstStyle>
    </a:txDef>
  </a:objectDefaults>
  <a:extraClrSchemeLst>
    <a:extraClrScheme>
      <a:clrScheme name="Presentation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WEF">
      <a:dk1>
        <a:srgbClr val="525152"/>
      </a:dk1>
      <a:lt1>
        <a:sysClr val="window" lastClr="FFFFFF"/>
      </a:lt1>
      <a:dk2>
        <a:srgbClr val="69B2E3"/>
      </a:dk2>
      <a:lt2>
        <a:srgbClr val="3B5A9A"/>
      </a:lt2>
      <a:accent1>
        <a:srgbClr val="0088CC"/>
      </a:accent1>
      <a:accent2>
        <a:srgbClr val="3C3C3C"/>
      </a:accent2>
      <a:accent3>
        <a:srgbClr val="BF358D"/>
      </a:accent3>
      <a:accent4>
        <a:srgbClr val="91B300"/>
      </a:accent4>
      <a:accent5>
        <a:srgbClr val="00B38F"/>
      </a:accent5>
      <a:accent6>
        <a:srgbClr val="F77700"/>
      </a:accent6>
      <a:hlink>
        <a:srgbClr val="434190"/>
      </a:hlink>
      <a:folHlink>
        <a:srgbClr val="50505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Aerospace Travel Services Community presentation sept11</Template>
  <TotalTime>49021</TotalTime>
  <Pages>8</Pages>
  <Words>499</Words>
  <Application>Microsoft Office PowerPoint</Application>
  <PresentationFormat>On-screen Show (4:3)</PresentationFormat>
  <Paragraphs>126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Presentation_Template2</vt:lpstr>
      <vt:lpstr>Office Theme</vt:lpstr>
      <vt:lpstr>think-cell Slide</vt:lpstr>
      <vt:lpstr>Chart</vt:lpstr>
      <vt:lpstr>A Global Perspective on Greening the Transport Sector</vt:lpstr>
      <vt:lpstr>Even in the most optimistic scenarios, transportation is expected to be highly dependent on oil in the next two decades</vt:lpstr>
      <vt:lpstr>PowerPoint Presentation</vt:lpstr>
      <vt:lpstr>Principles shared by all stakeholders support an integrated systems approach to sustainability in transportation</vt:lpstr>
      <vt:lpstr>The principles can be applied to develop action plans for specific sustainability levers in transportation</vt:lpstr>
      <vt:lpstr>Potential beyond traditional transport technologies is mainly expected from new ICT and consumer trends</vt:lpstr>
    </vt:vector>
  </TitlesOfParts>
  <Company>Booz&amp;Co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Transportation Ecosystem - Insight and Action</dc:title>
  <dc:creator>A.T. Kearney</dc:creator>
  <cp:lastModifiedBy>ktrevayne</cp:lastModifiedBy>
  <cp:revision>2400</cp:revision>
  <cp:lastPrinted>2012-01-12T19:45:45Z</cp:lastPrinted>
  <dcterms:created xsi:type="dcterms:W3CDTF">2011-05-09T03:58:31Z</dcterms:created>
  <dcterms:modified xsi:type="dcterms:W3CDTF">2013-02-05T08:17:41Z</dcterms:modified>
</cp:coreProperties>
</file>